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12192000"/>
  <p:notesSz cx="6858000" cy="9144000"/>
  <p:embeddedFontLst>
    <p:embeddedFont>
      <p:font typeface="Montserrat SemiBold"/>
      <p:regular r:id="rId24"/>
      <p:bold r:id="rId25"/>
      <p:italic r:id="rId26"/>
      <p:boldItalic r:id="rId27"/>
    </p:embeddedFont>
    <p:embeddedFont>
      <p:font typeface="Roboto"/>
      <p:regular r:id="rId28"/>
      <p:bold r:id="rId29"/>
      <p:italic r:id="rId30"/>
      <p:boldItalic r:id="rId31"/>
    </p:embeddedFont>
    <p:embeddedFont>
      <p:font typeface="Montserrat"/>
      <p:regular r:id="rId32"/>
      <p:bold r:id="rId33"/>
      <p:italic r:id="rId34"/>
      <p:boldItalic r:id="rId35"/>
    </p:embeddedFont>
    <p:embeddedFont>
      <p:font typeface="Montserrat Medium"/>
      <p:regular r:id="rId36"/>
      <p:bold r:id="rId37"/>
      <p:italic r:id="rId38"/>
      <p:boldItalic r:id="rId39"/>
    </p:embeddedFont>
    <p:embeddedFont>
      <p:font typeface="Quattrocento Sans"/>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BEFFEB6-46D2-4760-8E01-4261F7B6CF54}">
  <a:tblStyle styleId="{FBEFFEB6-46D2-4760-8E01-4261F7B6CF5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QuattrocentoSans-regular.fntdata"/><Relationship Id="rId20" Type="http://schemas.openxmlformats.org/officeDocument/2006/relationships/slide" Target="slides/slide15.xml"/><Relationship Id="rId42" Type="http://schemas.openxmlformats.org/officeDocument/2006/relationships/font" Target="fonts/QuattrocentoSans-italic.fntdata"/><Relationship Id="rId41" Type="http://schemas.openxmlformats.org/officeDocument/2006/relationships/font" Target="fonts/QuattrocentoSans-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QuattrocentoSans-boldItalic.fntdata"/><Relationship Id="rId24" Type="http://schemas.openxmlformats.org/officeDocument/2006/relationships/font" Target="fonts/MontserratSemiBold-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SemiBold-italic.fntdata"/><Relationship Id="rId25" Type="http://schemas.openxmlformats.org/officeDocument/2006/relationships/font" Target="fonts/MontserratSemiBold-bold.fntdata"/><Relationship Id="rId28" Type="http://schemas.openxmlformats.org/officeDocument/2006/relationships/font" Target="fonts/Roboto-regular.fntdata"/><Relationship Id="rId27" Type="http://schemas.openxmlformats.org/officeDocument/2006/relationships/font" Target="fonts/MontserratSemiBold-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MontserratMedium-bold.fntdata"/><Relationship Id="rId14" Type="http://schemas.openxmlformats.org/officeDocument/2006/relationships/slide" Target="slides/slide9.xml"/><Relationship Id="rId36" Type="http://schemas.openxmlformats.org/officeDocument/2006/relationships/font" Target="fonts/MontserratMedium-regular.fntdata"/><Relationship Id="rId17" Type="http://schemas.openxmlformats.org/officeDocument/2006/relationships/slide" Target="slides/slide12.xml"/><Relationship Id="rId39" Type="http://schemas.openxmlformats.org/officeDocument/2006/relationships/font" Target="fonts/MontserratMedium-boldItalic.fntdata"/><Relationship Id="rId16" Type="http://schemas.openxmlformats.org/officeDocument/2006/relationships/slide" Target="slides/slide11.xml"/><Relationship Id="rId38" Type="http://schemas.openxmlformats.org/officeDocument/2006/relationships/font" Target="fonts/MontserratMedium-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3482b1e27b7_3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g3482b1e27b7_3_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3482b1e27b7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g3482b1e27b7_1_8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3482b1e27b7_3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g3482b1e27b7_3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3482b1e27b7_3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g3482b1e27b7_3_1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34032f0b2a7_0_1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g34032f0b2a7_0_17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34032f0b2a7_0_1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g34032f0b2a7_0_17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3482b1e27b7_3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g3482b1e27b7_3_1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4032f0b2a7_0_1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g34032f0b2a7_0_12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482b1e27b7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g3482b1e27b7_1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4032f0b2a7_0_1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g34032f0b2a7_0_11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3482b1e27b7_1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g3482b1e27b7_1_1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descr="A person pointing at a whiteboard&#10;&#10;Description automatically generated" id="84" name="Google Shape;84;p13"/>
          <p:cNvPicPr preferRelativeResize="0"/>
          <p:nvPr/>
        </p:nvPicPr>
        <p:blipFill rotWithShape="1">
          <a:blip r:embed="rId3">
            <a:alphaModFix/>
          </a:blip>
          <a:srcRect b="15669" l="0" r="0" t="0"/>
          <a:stretch/>
        </p:blipFill>
        <p:spPr>
          <a:xfrm>
            <a:off x="0" y="1"/>
            <a:ext cx="12191999" cy="6858000"/>
          </a:xfrm>
          <a:prstGeom prst="rect">
            <a:avLst/>
          </a:prstGeom>
          <a:noFill/>
          <a:ln>
            <a:noFill/>
          </a:ln>
        </p:spPr>
      </p:pic>
      <p:sp>
        <p:nvSpPr>
          <p:cNvPr id="85" name="Google Shape;85;p13"/>
          <p:cNvSpPr/>
          <p:nvPr/>
        </p:nvSpPr>
        <p:spPr>
          <a:xfrm>
            <a:off x="0" y="0"/>
            <a:ext cx="12192000" cy="6858000"/>
          </a:xfrm>
          <a:prstGeom prst="rect">
            <a:avLst/>
          </a:prstGeom>
          <a:solidFill>
            <a:schemeClr val="dk1">
              <a:alpha val="7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6" name="Google Shape;86;p13"/>
          <p:cNvSpPr/>
          <p:nvPr/>
        </p:nvSpPr>
        <p:spPr>
          <a:xfrm>
            <a:off x="3022600" y="1569085"/>
            <a:ext cx="2311400" cy="2500630"/>
          </a:xfrm>
          <a:custGeom>
            <a:rect b="b" l="l" r="r" t="t"/>
            <a:pathLst>
              <a:path extrusionOk="0" h="2500630" w="2311400">
                <a:moveTo>
                  <a:pt x="0" y="0"/>
                </a:moveTo>
                <a:lnTo>
                  <a:pt x="2311400" y="0"/>
                </a:lnTo>
                <a:lnTo>
                  <a:pt x="2311400" y="272415"/>
                </a:lnTo>
                <a:lnTo>
                  <a:pt x="279400" y="272415"/>
                </a:lnTo>
                <a:lnTo>
                  <a:pt x="279400" y="2228215"/>
                </a:lnTo>
                <a:lnTo>
                  <a:pt x="2311400" y="2228215"/>
                </a:lnTo>
                <a:lnTo>
                  <a:pt x="2311400" y="2500630"/>
                </a:lnTo>
                <a:lnTo>
                  <a:pt x="0" y="250063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7" name="Google Shape;87;p13"/>
          <p:cNvSpPr txBox="1"/>
          <p:nvPr/>
        </p:nvSpPr>
        <p:spPr>
          <a:xfrm>
            <a:off x="3526275" y="2265300"/>
            <a:ext cx="8154600" cy="1108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300">
                <a:solidFill>
                  <a:schemeClr val="accent2"/>
                </a:solidFill>
                <a:latin typeface="Montserrat"/>
                <a:ea typeface="Montserrat"/>
                <a:cs typeface="Montserrat"/>
                <a:sym typeface="Montserrat"/>
              </a:rPr>
              <a:t>SecureBank</a:t>
            </a:r>
            <a:endParaRPr b="1" sz="3300">
              <a:solidFill>
                <a:schemeClr val="accent2"/>
              </a:solidFill>
              <a:latin typeface="Montserrat"/>
              <a:ea typeface="Montserrat"/>
              <a:cs typeface="Montserrat"/>
              <a:sym typeface="Montserrat"/>
            </a:endParaRPr>
          </a:p>
          <a:p>
            <a:pPr indent="0" lvl="0" marL="0" marR="0" rtl="0" algn="l">
              <a:spcBef>
                <a:spcPts val="0"/>
              </a:spcBef>
              <a:spcAft>
                <a:spcPts val="0"/>
              </a:spcAft>
              <a:buNone/>
            </a:pPr>
            <a:r>
              <a:rPr b="1" lang="en-US" sz="3300">
                <a:solidFill>
                  <a:schemeClr val="accent2"/>
                </a:solidFill>
                <a:latin typeface="Montserrat"/>
                <a:ea typeface="Montserrat"/>
                <a:cs typeface="Montserrat"/>
                <a:sym typeface="Montserrat"/>
              </a:rPr>
              <a:t>Mobile Cheque Deposit Initiative</a:t>
            </a:r>
            <a:endParaRPr sz="200"/>
          </a:p>
        </p:txBody>
      </p:sp>
      <p:grpSp>
        <p:nvGrpSpPr>
          <p:cNvPr id="88" name="Google Shape;88;p13"/>
          <p:cNvGrpSpPr/>
          <p:nvPr/>
        </p:nvGrpSpPr>
        <p:grpSpPr>
          <a:xfrm>
            <a:off x="1032663" y="1568999"/>
            <a:ext cx="1810210" cy="2500575"/>
            <a:chOff x="890775" y="2353525"/>
            <a:chExt cx="1700526" cy="2325900"/>
          </a:xfrm>
        </p:grpSpPr>
        <p:sp>
          <p:nvSpPr>
            <p:cNvPr id="89" name="Google Shape;89;p13"/>
            <p:cNvSpPr/>
            <p:nvPr/>
          </p:nvSpPr>
          <p:spPr>
            <a:xfrm>
              <a:off x="890775" y="2353525"/>
              <a:ext cx="1542000" cy="2325900"/>
            </a:xfrm>
            <a:prstGeom prst="rect">
              <a:avLst/>
            </a:prstGeom>
            <a:gradFill>
              <a:gsLst>
                <a:gs pos="0">
                  <a:schemeClr val="accent2"/>
                </a:gs>
                <a:gs pos="100000">
                  <a:schemeClr val="accent1"/>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90" name="Google Shape;90;p13"/>
            <p:cNvGrpSpPr/>
            <p:nvPr/>
          </p:nvGrpSpPr>
          <p:grpSpPr>
            <a:xfrm>
              <a:off x="1261819" y="2773210"/>
              <a:ext cx="866412" cy="1015731"/>
              <a:chOff x="1269505" y="2821752"/>
              <a:chExt cx="791244" cy="643927"/>
            </a:xfrm>
          </p:grpSpPr>
          <p:sp>
            <p:nvSpPr>
              <p:cNvPr id="91" name="Google Shape;91;p13"/>
              <p:cNvSpPr/>
              <p:nvPr/>
            </p:nvSpPr>
            <p:spPr>
              <a:xfrm>
                <a:off x="1269505" y="3090054"/>
                <a:ext cx="226212" cy="37562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2" name="Google Shape;92;p13"/>
              <p:cNvSpPr/>
              <p:nvPr/>
            </p:nvSpPr>
            <p:spPr>
              <a:xfrm>
                <a:off x="1435038" y="3090054"/>
                <a:ext cx="226202" cy="37562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3" name="Google Shape;93;p13"/>
              <p:cNvSpPr/>
              <p:nvPr/>
            </p:nvSpPr>
            <p:spPr>
              <a:xfrm>
                <a:off x="1517801" y="3090054"/>
                <a:ext cx="226198" cy="37562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4" name="Google Shape;94;p13"/>
              <p:cNvSpPr/>
              <p:nvPr/>
            </p:nvSpPr>
            <p:spPr>
              <a:xfrm>
                <a:off x="1620029" y="2821752"/>
                <a:ext cx="192438" cy="349053"/>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5" name="Google Shape;95;p13"/>
              <p:cNvSpPr/>
              <p:nvPr/>
            </p:nvSpPr>
            <p:spPr>
              <a:xfrm>
                <a:off x="1352278" y="3090054"/>
                <a:ext cx="226202" cy="37562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6" name="Google Shape;96;p13"/>
              <p:cNvSpPr/>
              <p:nvPr/>
            </p:nvSpPr>
            <p:spPr>
              <a:xfrm>
                <a:off x="1661409" y="2821752"/>
                <a:ext cx="233817" cy="433148"/>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7" name="Google Shape;97;p13"/>
              <p:cNvSpPr/>
              <p:nvPr/>
            </p:nvSpPr>
            <p:spPr>
              <a:xfrm>
                <a:off x="1702789" y="2821752"/>
                <a:ext cx="275200" cy="517259"/>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8" name="Google Shape;98;p13"/>
              <p:cNvSpPr/>
              <p:nvPr/>
            </p:nvSpPr>
            <p:spPr>
              <a:xfrm>
                <a:off x="1744172" y="2821752"/>
                <a:ext cx="316577" cy="601354"/>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99" name="Google Shape;99;p13"/>
            <p:cNvSpPr txBox="1"/>
            <p:nvPr/>
          </p:nvSpPr>
          <p:spPr>
            <a:xfrm>
              <a:off x="910701" y="3982715"/>
              <a:ext cx="1680600" cy="343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Montserrat"/>
                  <a:ea typeface="Montserrat"/>
                  <a:cs typeface="Montserrat"/>
                  <a:sym typeface="Montserrat"/>
                </a:rPr>
                <a:t>SecureBank</a:t>
              </a:r>
              <a:endParaRPr sz="100">
                <a:solidFill>
                  <a:schemeClr val="lt1"/>
                </a:solidFill>
              </a:endParaRPr>
            </a:p>
          </p:txBody>
        </p:sp>
      </p:grpSp>
      <p:sp>
        <p:nvSpPr>
          <p:cNvPr id="100" name="Google Shape;100;p13"/>
          <p:cNvSpPr txBox="1"/>
          <p:nvPr/>
        </p:nvSpPr>
        <p:spPr>
          <a:xfrm>
            <a:off x="980450" y="5181575"/>
            <a:ext cx="72780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200">
                <a:solidFill>
                  <a:schemeClr val="accent2"/>
                </a:solidFill>
                <a:latin typeface="Montserrat"/>
                <a:ea typeface="Montserrat"/>
                <a:cs typeface="Montserrat"/>
                <a:sym typeface="Montserrat"/>
              </a:rPr>
              <a:t>Group 6</a:t>
            </a:r>
            <a:endParaRPr b="1" sz="2200">
              <a:solidFill>
                <a:schemeClr val="accent2"/>
              </a:solidFill>
              <a:latin typeface="Montserrat"/>
              <a:ea typeface="Montserrat"/>
              <a:cs typeface="Montserrat"/>
              <a:sym typeface="Montserrat"/>
            </a:endParaRPr>
          </a:p>
          <a:p>
            <a:pPr indent="0" lvl="0" marL="0" rtl="0" algn="l">
              <a:spcBef>
                <a:spcPts val="0"/>
              </a:spcBef>
              <a:spcAft>
                <a:spcPts val="0"/>
              </a:spcAft>
              <a:buNone/>
            </a:pPr>
            <a:r>
              <a:rPr b="1" lang="en-US">
                <a:solidFill>
                  <a:schemeClr val="lt2"/>
                </a:solidFill>
                <a:latin typeface="Montserrat"/>
                <a:ea typeface="Montserrat"/>
                <a:cs typeface="Montserrat"/>
                <a:sym typeface="Montserrat"/>
              </a:rPr>
              <a:t>Pramila Poudel, Amisha Shrestha, Prabesh Rai</a:t>
            </a:r>
            <a:endParaRPr b="1" sz="2500">
              <a:solidFill>
                <a:schemeClr val="accent2"/>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7" name="Shape 397"/>
        <p:cNvGrpSpPr/>
        <p:nvPr/>
      </p:nvGrpSpPr>
      <p:grpSpPr>
        <a:xfrm>
          <a:off x="0" y="0"/>
          <a:ext cx="0" cy="0"/>
          <a:chOff x="0" y="0"/>
          <a:chExt cx="0" cy="0"/>
        </a:xfrm>
      </p:grpSpPr>
      <p:sp>
        <p:nvSpPr>
          <p:cNvPr id="398" name="Google Shape;398;p22"/>
          <p:cNvSpPr/>
          <p:nvPr/>
        </p:nvSpPr>
        <p:spPr>
          <a:xfrm>
            <a:off x="163550" y="1594800"/>
            <a:ext cx="3979200" cy="2260800"/>
          </a:xfrm>
          <a:prstGeom prst="roundRect">
            <a:avLst>
              <a:gd fmla="val 11012"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rPr b="1" lang="en-US" sz="1700">
                <a:solidFill>
                  <a:schemeClr val="accent2"/>
                </a:solidFill>
                <a:latin typeface="Montserrat"/>
                <a:ea typeface="Montserrat"/>
                <a:cs typeface="Montserrat"/>
                <a:sym typeface="Montserrat"/>
              </a:rPr>
              <a:t>   MILESTONES</a:t>
            </a:r>
            <a:endParaRPr sz="1700">
              <a:solidFill>
                <a:srgbClr val="262626"/>
              </a:solidFill>
              <a:latin typeface="Montserrat"/>
              <a:ea typeface="Montserrat"/>
              <a:cs typeface="Montserrat"/>
              <a:sym typeface="Montserrat"/>
            </a:endParaRPr>
          </a:p>
        </p:txBody>
      </p:sp>
      <p:sp>
        <p:nvSpPr>
          <p:cNvPr id="399" name="Google Shape;399;p22"/>
          <p:cNvSpPr txBox="1"/>
          <p:nvPr/>
        </p:nvSpPr>
        <p:spPr>
          <a:xfrm>
            <a:off x="8308100" y="3793188"/>
            <a:ext cx="4546800" cy="1046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3F3F3F"/>
                </a:solidFill>
                <a:latin typeface="Montserrat"/>
                <a:ea typeface="Montserrat"/>
                <a:cs typeface="Montserrat"/>
                <a:sym typeface="Montserrat"/>
              </a:rPr>
              <a:t>PHASE I</a:t>
            </a:r>
            <a:r>
              <a:rPr lang="en-US"/>
              <a:t>:</a:t>
            </a:r>
            <a:r>
              <a:rPr lang="en-US"/>
              <a:t> </a:t>
            </a:r>
            <a:r>
              <a:rPr b="1" lang="en-US" sz="1200">
                <a:solidFill>
                  <a:srgbClr val="3F3F3F"/>
                </a:solidFill>
                <a:latin typeface="Montserrat"/>
                <a:ea typeface="Montserrat"/>
                <a:cs typeface="Montserrat"/>
                <a:sym typeface="Montserrat"/>
              </a:rPr>
              <a:t>Initiation &amp; Planning (May – Jun 2025)</a:t>
            </a:r>
            <a:endParaRPr b="1" sz="1200">
              <a:solidFill>
                <a:srgbClr val="3F3F3F"/>
              </a:solidFill>
              <a:latin typeface="Montserrat"/>
              <a:ea typeface="Montserrat"/>
              <a:cs typeface="Montserrat"/>
              <a:sym typeface="Montserrat"/>
            </a:endParaRPr>
          </a:p>
          <a:p>
            <a:pPr indent="0" lvl="0" marL="0" marR="0" rtl="0" algn="l">
              <a:spcBef>
                <a:spcPts val="0"/>
              </a:spcBef>
              <a:spcAft>
                <a:spcPts val="0"/>
              </a:spcAft>
              <a:buNone/>
            </a:pPr>
            <a:r>
              <a:rPr lang="en-US" sz="1200">
                <a:solidFill>
                  <a:srgbClr val="3F3F3F"/>
                </a:solidFill>
                <a:latin typeface="Montserrat"/>
                <a:ea typeface="Montserrat"/>
                <a:cs typeface="Montserrat"/>
                <a:sym typeface="Montserrat"/>
              </a:rPr>
              <a:t>Project scoping, stakeholder alignment, </a:t>
            </a:r>
            <a:endParaRPr sz="1200">
              <a:solidFill>
                <a:srgbClr val="3F3F3F"/>
              </a:solidFill>
              <a:latin typeface="Montserrat"/>
              <a:ea typeface="Montserrat"/>
              <a:cs typeface="Montserrat"/>
              <a:sym typeface="Montserrat"/>
            </a:endParaRPr>
          </a:p>
          <a:p>
            <a:pPr indent="0" lvl="0" marL="0" marR="0" rtl="0" algn="l">
              <a:spcBef>
                <a:spcPts val="0"/>
              </a:spcBef>
              <a:spcAft>
                <a:spcPts val="0"/>
              </a:spcAft>
              <a:buNone/>
            </a:pPr>
            <a:r>
              <a:rPr lang="en-US" sz="1200">
                <a:solidFill>
                  <a:srgbClr val="3F3F3F"/>
                </a:solidFill>
                <a:latin typeface="Montserrat"/>
                <a:ea typeface="Montserrat"/>
                <a:cs typeface="Montserrat"/>
                <a:sym typeface="Montserrat"/>
              </a:rPr>
              <a:t>and requirement gathering.</a:t>
            </a:r>
            <a:endParaRPr sz="1200">
              <a:solidFill>
                <a:srgbClr val="3F3F3F"/>
              </a:solidFill>
              <a:latin typeface="Montserrat"/>
              <a:ea typeface="Montserrat"/>
              <a:cs typeface="Montserrat"/>
              <a:sym typeface="Montserrat"/>
            </a:endParaRPr>
          </a:p>
          <a:p>
            <a:pPr indent="0" lvl="0" marL="0" marR="0" rtl="0" algn="l">
              <a:spcBef>
                <a:spcPts val="0"/>
              </a:spcBef>
              <a:spcAft>
                <a:spcPts val="0"/>
              </a:spcAft>
              <a:buNone/>
            </a:pPr>
            <a:r>
              <a:t/>
            </a:r>
            <a:endParaRPr sz="1200">
              <a:solidFill>
                <a:srgbClr val="3F3F3F"/>
              </a:solidFill>
              <a:latin typeface="Montserrat"/>
              <a:ea typeface="Montserrat"/>
              <a:cs typeface="Montserrat"/>
              <a:sym typeface="Montserrat"/>
            </a:endParaRPr>
          </a:p>
          <a:p>
            <a:pPr indent="0" lvl="0" marL="0" marR="0" rtl="0" algn="l">
              <a:spcBef>
                <a:spcPts val="0"/>
              </a:spcBef>
              <a:spcAft>
                <a:spcPts val="0"/>
              </a:spcAft>
              <a:buNone/>
            </a:pPr>
            <a:r>
              <a:t/>
            </a:r>
            <a:endParaRPr sz="1200">
              <a:solidFill>
                <a:srgbClr val="3F3F3F"/>
              </a:solidFill>
              <a:latin typeface="Montserrat"/>
              <a:ea typeface="Montserrat"/>
              <a:cs typeface="Montserrat"/>
              <a:sym typeface="Montserrat"/>
            </a:endParaRPr>
          </a:p>
        </p:txBody>
      </p:sp>
      <p:sp>
        <p:nvSpPr>
          <p:cNvPr id="400" name="Google Shape;400;p22"/>
          <p:cNvSpPr txBox="1"/>
          <p:nvPr/>
        </p:nvSpPr>
        <p:spPr>
          <a:xfrm>
            <a:off x="4443675" y="1544250"/>
            <a:ext cx="5234400" cy="1046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3F3F3F"/>
                </a:solidFill>
                <a:latin typeface="Montserrat"/>
                <a:ea typeface="Montserrat"/>
                <a:cs typeface="Montserrat"/>
                <a:sym typeface="Montserrat"/>
              </a:rPr>
              <a:t>PHASE IV</a:t>
            </a:r>
            <a:r>
              <a:rPr lang="en-US"/>
              <a:t> : </a:t>
            </a:r>
            <a:r>
              <a:rPr b="1" i="0" lang="en-US" sz="1200">
                <a:solidFill>
                  <a:srgbClr val="3F3F3F"/>
                </a:solidFill>
                <a:latin typeface="Montserrat"/>
                <a:ea typeface="Montserrat"/>
                <a:cs typeface="Montserrat"/>
                <a:sym typeface="Montserrat"/>
              </a:rPr>
              <a:t>Full Rollout &amp; Optimization (Dec 2025 – Jan 2026)</a:t>
            </a:r>
            <a:br>
              <a:rPr lang="en-US" sz="1200">
                <a:solidFill>
                  <a:srgbClr val="3F3F3F"/>
                </a:solidFill>
                <a:latin typeface="Montserrat"/>
                <a:ea typeface="Montserrat"/>
                <a:cs typeface="Montserrat"/>
                <a:sym typeface="Montserrat"/>
              </a:rPr>
            </a:br>
            <a:r>
              <a:rPr i="0" lang="en-US" sz="1200">
                <a:solidFill>
                  <a:srgbClr val="3F3F3F"/>
                </a:solidFill>
                <a:latin typeface="Montserrat"/>
                <a:ea typeface="Montserrat"/>
                <a:cs typeface="Montserrat"/>
                <a:sym typeface="Montserrat"/>
              </a:rPr>
              <a:t>Enterprise-wide deployment with performance tracking and continuous improvements.</a:t>
            </a:r>
            <a:endParaRPr i="0" sz="1200">
              <a:solidFill>
                <a:srgbClr val="3F3F3F"/>
              </a:solidFill>
              <a:latin typeface="Montserrat"/>
              <a:ea typeface="Montserrat"/>
              <a:cs typeface="Montserrat"/>
              <a:sym typeface="Montserrat"/>
            </a:endParaRPr>
          </a:p>
          <a:p>
            <a:pPr indent="0" lvl="0" marL="0" marR="0" rtl="0" algn="l">
              <a:spcBef>
                <a:spcPts val="0"/>
              </a:spcBef>
              <a:spcAft>
                <a:spcPts val="0"/>
              </a:spcAft>
              <a:buNone/>
            </a:pPr>
            <a:r>
              <a:t/>
            </a:r>
            <a:endParaRPr i="0" sz="1200">
              <a:solidFill>
                <a:srgbClr val="3F3F3F"/>
              </a:solidFill>
              <a:latin typeface="Montserrat"/>
              <a:ea typeface="Montserrat"/>
              <a:cs typeface="Montserrat"/>
              <a:sym typeface="Montserrat"/>
            </a:endParaRPr>
          </a:p>
          <a:p>
            <a:pPr indent="0" lvl="0" marL="0" marR="0" rtl="0" algn="l">
              <a:spcBef>
                <a:spcPts val="0"/>
              </a:spcBef>
              <a:spcAft>
                <a:spcPts val="0"/>
              </a:spcAft>
              <a:buNone/>
            </a:pPr>
            <a:r>
              <a:t/>
            </a:r>
            <a:endParaRPr sz="1200">
              <a:solidFill>
                <a:srgbClr val="3F3F3F"/>
              </a:solidFill>
              <a:latin typeface="Montserrat"/>
              <a:ea typeface="Montserrat"/>
              <a:cs typeface="Montserrat"/>
              <a:sym typeface="Montserrat"/>
            </a:endParaRPr>
          </a:p>
        </p:txBody>
      </p:sp>
      <p:grpSp>
        <p:nvGrpSpPr>
          <p:cNvPr id="401" name="Google Shape;401;p22"/>
          <p:cNvGrpSpPr/>
          <p:nvPr/>
        </p:nvGrpSpPr>
        <p:grpSpPr>
          <a:xfrm>
            <a:off x="0" y="0"/>
            <a:ext cx="12192000" cy="1117600"/>
            <a:chOff x="0" y="0"/>
            <a:chExt cx="12192000" cy="1117600"/>
          </a:xfrm>
        </p:grpSpPr>
        <p:sp>
          <p:nvSpPr>
            <p:cNvPr id="402" name="Google Shape;402;p22"/>
            <p:cNvSpPr/>
            <p:nvPr/>
          </p:nvSpPr>
          <p:spPr>
            <a:xfrm>
              <a:off x="0" y="0"/>
              <a:ext cx="12192000" cy="1117600"/>
            </a:xfrm>
            <a:prstGeom prst="rect">
              <a:avLst/>
            </a:prstGeom>
            <a:solidFill>
              <a:schemeClr val="lt1"/>
            </a:solidFill>
            <a:ln>
              <a:noFill/>
            </a:ln>
            <a:effectLst>
              <a:outerShdw blurRad="127000" sx="102000" rotWithShape="0" algn="ctr" sy="1020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03" name="Google Shape;403;p22"/>
            <p:cNvSpPr txBox="1"/>
            <p:nvPr/>
          </p:nvSpPr>
          <p:spPr>
            <a:xfrm>
              <a:off x="805400" y="304799"/>
              <a:ext cx="1138660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262626"/>
                  </a:solidFill>
                  <a:latin typeface="Montserrat"/>
                  <a:ea typeface="Montserrat"/>
                  <a:cs typeface="Montserrat"/>
                  <a:sym typeface="Montserrat"/>
                </a:rPr>
                <a:t>PROJECT SCHEDULE</a:t>
              </a:r>
              <a:endParaRPr b="1" sz="2800">
                <a:solidFill>
                  <a:srgbClr val="262626"/>
                </a:solidFill>
                <a:latin typeface="Montserrat"/>
                <a:ea typeface="Montserrat"/>
                <a:cs typeface="Montserrat"/>
                <a:sym typeface="Montserrat"/>
              </a:endParaRPr>
            </a:p>
          </p:txBody>
        </p:sp>
        <p:grpSp>
          <p:nvGrpSpPr>
            <p:cNvPr id="404" name="Google Shape;404;p22"/>
            <p:cNvGrpSpPr/>
            <p:nvPr/>
          </p:nvGrpSpPr>
          <p:grpSpPr>
            <a:xfrm>
              <a:off x="0" y="304800"/>
              <a:ext cx="723900" cy="523219"/>
              <a:chOff x="0" y="304799"/>
              <a:chExt cx="723900" cy="523219"/>
            </a:xfrm>
          </p:grpSpPr>
          <p:sp>
            <p:nvSpPr>
              <p:cNvPr id="405" name="Google Shape;405;p22"/>
              <p:cNvSpPr/>
              <p:nvPr/>
            </p:nvSpPr>
            <p:spPr>
              <a:xfrm>
                <a:off x="0" y="304799"/>
                <a:ext cx="723900" cy="523219"/>
              </a:xfrm>
              <a:prstGeom prst="homePlate">
                <a:avLst>
                  <a:gd fmla="val 50000" name="adj"/>
                </a:avLst>
              </a:prstGeom>
              <a:gradFill>
                <a:gsLst>
                  <a:gs pos="0">
                    <a:schemeClr val="accent2"/>
                  </a:gs>
                  <a:gs pos="100000">
                    <a:schemeClr val="accent1"/>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406" name="Google Shape;406;p22"/>
              <p:cNvGrpSpPr/>
              <p:nvPr/>
            </p:nvGrpSpPr>
            <p:grpSpPr>
              <a:xfrm>
                <a:off x="124157" y="445527"/>
                <a:ext cx="348586" cy="241762"/>
                <a:chOff x="5348196" y="4846116"/>
                <a:chExt cx="1573362" cy="1091217"/>
              </a:xfrm>
            </p:grpSpPr>
            <p:sp>
              <p:nvSpPr>
                <p:cNvPr id="407" name="Google Shape;407;p22"/>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08" name="Google Shape;408;p22"/>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09" name="Google Shape;409;p22"/>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10" name="Google Shape;410;p22"/>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11" name="Google Shape;411;p22"/>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12" name="Google Shape;412;p22"/>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13" name="Google Shape;413;p22"/>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14" name="Google Shape;414;p22"/>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sp>
        <p:nvSpPr>
          <p:cNvPr id="415" name="Google Shape;415;p22"/>
          <p:cNvSpPr/>
          <p:nvPr/>
        </p:nvSpPr>
        <p:spPr>
          <a:xfrm rot="5400000">
            <a:off x="10189494" y="4772498"/>
            <a:ext cx="1456499" cy="2661847"/>
          </a:xfrm>
          <a:custGeom>
            <a:rect b="b" l="l" r="r" t="t"/>
            <a:pathLst>
              <a:path extrusionOk="0" h="4569695" w="2869949">
                <a:moveTo>
                  <a:pt x="1" y="1750011"/>
                </a:moveTo>
                <a:cubicBezTo>
                  <a:pt x="-25" y="1208726"/>
                  <a:pt x="154814" y="667575"/>
                  <a:pt x="464531" y="198533"/>
                </a:cubicBezTo>
                <a:lnTo>
                  <a:pt x="610500" y="0"/>
                </a:lnTo>
                <a:lnTo>
                  <a:pt x="2869949" y="0"/>
                </a:lnTo>
                <a:lnTo>
                  <a:pt x="2869949" y="4567296"/>
                </a:lnTo>
                <a:lnTo>
                  <a:pt x="2819710" y="4569695"/>
                </a:lnTo>
                <a:cubicBezTo>
                  <a:pt x="2098081" y="4569695"/>
                  <a:pt x="1376452" y="4294406"/>
                  <a:pt x="825875" y="3743829"/>
                </a:cubicBezTo>
                <a:cubicBezTo>
                  <a:pt x="275384" y="3193337"/>
                  <a:pt x="70" y="2471555"/>
                  <a:pt x="1" y="1750011"/>
                </a:cubicBezTo>
                <a:close/>
              </a:path>
            </a:pathLst>
          </a:custGeom>
          <a:solidFill>
            <a:srgbClr val="D3F4FF">
              <a:alpha val="298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FFFFF"/>
              </a:solidFill>
              <a:latin typeface="Calibri"/>
              <a:ea typeface="Calibri"/>
              <a:cs typeface="Calibri"/>
              <a:sym typeface="Calibri"/>
            </a:endParaRPr>
          </a:p>
        </p:txBody>
      </p:sp>
      <p:sp>
        <p:nvSpPr>
          <p:cNvPr id="416" name="Google Shape;416;p22"/>
          <p:cNvSpPr/>
          <p:nvPr/>
        </p:nvSpPr>
        <p:spPr>
          <a:xfrm>
            <a:off x="255458" y="2073322"/>
            <a:ext cx="209470" cy="178211"/>
          </a:xfrm>
          <a:custGeom>
            <a:rect b="b" l="l" r="r" t="t"/>
            <a:pathLst>
              <a:path extrusionOk="0" h="250121" w="250114">
                <a:moveTo>
                  <a:pt x="125040" y="0"/>
                </a:moveTo>
                <a:cubicBezTo>
                  <a:pt x="55955" y="7"/>
                  <a:pt x="0" y="56006"/>
                  <a:pt x="0" y="125074"/>
                </a:cubicBezTo>
                <a:cubicBezTo>
                  <a:pt x="0" y="194143"/>
                  <a:pt x="55989" y="250128"/>
                  <a:pt x="125074" y="250121"/>
                </a:cubicBezTo>
                <a:cubicBezTo>
                  <a:pt x="194125" y="250114"/>
                  <a:pt x="250114" y="194126"/>
                  <a:pt x="250114" y="125061"/>
                </a:cubicBezTo>
                <a:cubicBezTo>
                  <a:pt x="250114" y="55992"/>
                  <a:pt x="194125" y="0"/>
                  <a:pt x="125040" y="0"/>
                </a:cubicBezTo>
                <a:cubicBezTo>
                  <a:pt x="125040" y="0"/>
                  <a:pt x="125040" y="0"/>
                  <a:pt x="125040" y="0"/>
                </a:cubicBezTo>
              </a:path>
            </a:pathLst>
          </a:custGeom>
          <a:gradFill>
            <a:gsLst>
              <a:gs pos="0">
                <a:srgbClr val="F5D0D0"/>
              </a:gs>
              <a:gs pos="100000">
                <a:srgbClr val="D96868"/>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17" name="Google Shape;417;p22"/>
          <p:cNvGrpSpPr/>
          <p:nvPr/>
        </p:nvGrpSpPr>
        <p:grpSpPr>
          <a:xfrm>
            <a:off x="4536512" y="2986699"/>
            <a:ext cx="7657566" cy="3871312"/>
            <a:chOff x="4021464" y="3155756"/>
            <a:chExt cx="4456997" cy="2654493"/>
          </a:xfrm>
        </p:grpSpPr>
        <p:sp>
          <p:nvSpPr>
            <p:cNvPr id="418" name="Google Shape;418;p22"/>
            <p:cNvSpPr/>
            <p:nvPr/>
          </p:nvSpPr>
          <p:spPr>
            <a:xfrm>
              <a:off x="5346220" y="3969124"/>
              <a:ext cx="1342262" cy="1030519"/>
            </a:xfrm>
            <a:custGeom>
              <a:rect b="b" l="l" r="r" t="t"/>
              <a:pathLst>
                <a:path extrusionOk="0" h="1030519" w="1342262">
                  <a:moveTo>
                    <a:pt x="798252" y="478384"/>
                  </a:moveTo>
                  <a:lnTo>
                    <a:pt x="1342263" y="478384"/>
                  </a:lnTo>
                  <a:lnTo>
                    <a:pt x="354578" y="0"/>
                  </a:lnTo>
                  <a:lnTo>
                    <a:pt x="0" y="0"/>
                  </a:lnTo>
                  <a:lnTo>
                    <a:pt x="74571" y="335585"/>
                  </a:lnTo>
                  <a:lnTo>
                    <a:pt x="920953" y="1030519"/>
                  </a:lnTo>
                  <a:close/>
                </a:path>
              </a:pathLst>
            </a:custGeom>
            <a:gradFill>
              <a:gsLst>
                <a:gs pos="0">
                  <a:srgbClr val="F5D0D0"/>
                </a:gs>
                <a:gs pos="100000">
                  <a:srgbClr val="D96868"/>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22"/>
            <p:cNvSpPr/>
            <p:nvPr/>
          </p:nvSpPr>
          <p:spPr>
            <a:xfrm>
              <a:off x="4618567" y="3528993"/>
              <a:ext cx="935659" cy="702678"/>
            </a:xfrm>
            <a:custGeom>
              <a:rect b="b" l="l" r="r" t="t"/>
              <a:pathLst>
                <a:path extrusionOk="0" h="702678" w="935659">
                  <a:moveTo>
                    <a:pt x="639156" y="369141"/>
                  </a:moveTo>
                  <a:lnTo>
                    <a:pt x="935660" y="369141"/>
                  </a:lnTo>
                  <a:lnTo>
                    <a:pt x="191167" y="8554"/>
                  </a:lnTo>
                  <a:lnTo>
                    <a:pt x="0" y="0"/>
                  </a:lnTo>
                  <a:lnTo>
                    <a:pt x="74028" y="177813"/>
                  </a:lnTo>
                  <a:lnTo>
                    <a:pt x="713270" y="702678"/>
                  </a:lnTo>
                  <a:close/>
                </a:path>
              </a:pathLst>
            </a:custGeom>
            <a:gradFill>
              <a:gsLst>
                <a:gs pos="0">
                  <a:srgbClr val="F5D0D0"/>
                </a:gs>
                <a:gs pos="100000">
                  <a:srgbClr val="D96868"/>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22"/>
            <p:cNvSpPr/>
            <p:nvPr/>
          </p:nvSpPr>
          <p:spPr>
            <a:xfrm>
              <a:off x="4021464" y="3155756"/>
              <a:ext cx="626630" cy="455113"/>
            </a:xfrm>
            <a:custGeom>
              <a:rect b="b" l="l" r="r" t="t"/>
              <a:pathLst>
                <a:path extrusionOk="0" h="455113" w="626630">
                  <a:moveTo>
                    <a:pt x="488604" y="297332"/>
                  </a:moveTo>
                  <a:lnTo>
                    <a:pt x="626631" y="303505"/>
                  </a:lnTo>
                  <a:lnTo>
                    <a:pt x="0" y="0"/>
                  </a:lnTo>
                  <a:lnTo>
                    <a:pt x="554298" y="455114"/>
                  </a:lnTo>
                  <a:close/>
                </a:path>
              </a:pathLst>
            </a:custGeom>
            <a:gradFill>
              <a:gsLst>
                <a:gs pos="0">
                  <a:srgbClr val="F5D0D0"/>
                </a:gs>
                <a:gs pos="100000">
                  <a:srgbClr val="D96868"/>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22"/>
            <p:cNvSpPr/>
            <p:nvPr/>
          </p:nvSpPr>
          <p:spPr>
            <a:xfrm>
              <a:off x="7278456" y="5175763"/>
              <a:ext cx="1200005" cy="634486"/>
            </a:xfrm>
            <a:custGeom>
              <a:rect b="b" l="l" r="r" t="t"/>
              <a:pathLst>
                <a:path extrusionOk="0" h="733510" w="1359779">
                  <a:moveTo>
                    <a:pt x="870157" y="0"/>
                  </a:moveTo>
                  <a:lnTo>
                    <a:pt x="0" y="0"/>
                  </a:lnTo>
                  <a:lnTo>
                    <a:pt x="163011" y="733511"/>
                  </a:lnTo>
                  <a:lnTo>
                    <a:pt x="1359780" y="733511"/>
                  </a:lnTo>
                  <a:lnTo>
                    <a:pt x="1359780" y="237144"/>
                  </a:lnTo>
                  <a:close/>
                </a:path>
              </a:pathLst>
            </a:custGeom>
            <a:gradFill>
              <a:gsLst>
                <a:gs pos="0">
                  <a:srgbClr val="F5D0D0"/>
                </a:gs>
                <a:gs pos="100000">
                  <a:srgbClr val="D96868"/>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 name="Google Shape;422;p22"/>
            <p:cNvSpPr/>
            <p:nvPr/>
          </p:nvSpPr>
          <p:spPr>
            <a:xfrm>
              <a:off x="6321672" y="4570747"/>
              <a:ext cx="1571443" cy="1226619"/>
            </a:xfrm>
            <a:custGeom>
              <a:rect b="b" l="l" r="r" t="t"/>
              <a:pathLst>
                <a:path extrusionOk="0" h="1226619" w="1571443">
                  <a:moveTo>
                    <a:pt x="773878" y="469506"/>
                  </a:moveTo>
                  <a:lnTo>
                    <a:pt x="1571444" y="469506"/>
                  </a:lnTo>
                  <a:lnTo>
                    <a:pt x="602085" y="0"/>
                  </a:lnTo>
                  <a:lnTo>
                    <a:pt x="0" y="0"/>
                  </a:lnTo>
                  <a:lnTo>
                    <a:pt x="123149" y="554174"/>
                  </a:lnTo>
                  <a:lnTo>
                    <a:pt x="942137" y="1226620"/>
                  </a:lnTo>
                  <a:close/>
                </a:path>
              </a:pathLst>
            </a:custGeom>
            <a:gradFill>
              <a:gsLst>
                <a:gs pos="0">
                  <a:srgbClr val="F5D0D0"/>
                </a:gs>
                <a:gs pos="100000">
                  <a:srgbClr val="D96868"/>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3" name="Google Shape;423;p22"/>
          <p:cNvGrpSpPr/>
          <p:nvPr/>
        </p:nvGrpSpPr>
        <p:grpSpPr>
          <a:xfrm>
            <a:off x="10323133" y="6021200"/>
            <a:ext cx="1134348" cy="319304"/>
            <a:chOff x="7345146" y="5236464"/>
            <a:chExt cx="660234" cy="218941"/>
          </a:xfrm>
        </p:grpSpPr>
        <p:sp>
          <p:nvSpPr>
            <p:cNvPr id="424" name="Google Shape;424;p22"/>
            <p:cNvSpPr/>
            <p:nvPr/>
          </p:nvSpPr>
          <p:spPr>
            <a:xfrm>
              <a:off x="7345146" y="5236464"/>
              <a:ext cx="660234" cy="218941"/>
            </a:xfrm>
            <a:custGeom>
              <a:rect b="b" l="l" r="r" t="t"/>
              <a:pathLst>
                <a:path extrusionOk="0" h="218941" w="660234">
                  <a:moveTo>
                    <a:pt x="660235" y="109471"/>
                  </a:moveTo>
                  <a:cubicBezTo>
                    <a:pt x="660235" y="169930"/>
                    <a:pt x="512436" y="218942"/>
                    <a:pt x="330117" y="218942"/>
                  </a:cubicBezTo>
                  <a:cubicBezTo>
                    <a:pt x="147799" y="218942"/>
                    <a:pt x="0" y="169930"/>
                    <a:pt x="0" y="109471"/>
                  </a:cubicBezTo>
                  <a:cubicBezTo>
                    <a:pt x="0" y="49012"/>
                    <a:pt x="147799" y="0"/>
                    <a:pt x="330117" y="0"/>
                  </a:cubicBezTo>
                  <a:cubicBezTo>
                    <a:pt x="512436" y="0"/>
                    <a:pt x="660235" y="49012"/>
                    <a:pt x="660235" y="109471"/>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22"/>
            <p:cNvSpPr/>
            <p:nvPr/>
          </p:nvSpPr>
          <p:spPr>
            <a:xfrm>
              <a:off x="7439558" y="5279231"/>
              <a:ext cx="471411" cy="133407"/>
            </a:xfrm>
            <a:custGeom>
              <a:rect b="b" l="l" r="r" t="t"/>
              <a:pathLst>
                <a:path extrusionOk="0" h="133407" w="471411">
                  <a:moveTo>
                    <a:pt x="471411" y="66703"/>
                  </a:moveTo>
                  <a:cubicBezTo>
                    <a:pt x="471411" y="103546"/>
                    <a:pt x="365884" y="133407"/>
                    <a:pt x="235706" y="133407"/>
                  </a:cubicBezTo>
                  <a:cubicBezTo>
                    <a:pt x="105528" y="133407"/>
                    <a:pt x="0" y="103546"/>
                    <a:pt x="0" y="66703"/>
                  </a:cubicBezTo>
                  <a:cubicBezTo>
                    <a:pt x="0" y="29861"/>
                    <a:pt x="105528" y="0"/>
                    <a:pt x="235706" y="0"/>
                  </a:cubicBezTo>
                  <a:cubicBezTo>
                    <a:pt x="365884" y="0"/>
                    <a:pt x="471411" y="29861"/>
                    <a:pt x="471411" y="66703"/>
                  </a:cubicBezTo>
                  <a:close/>
                </a:path>
              </a:pathLst>
            </a:custGeom>
            <a:solidFill>
              <a:srgbClr val="08425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6" name="Google Shape;426;p22"/>
          <p:cNvGrpSpPr/>
          <p:nvPr/>
        </p:nvGrpSpPr>
        <p:grpSpPr>
          <a:xfrm>
            <a:off x="9072020" y="5392254"/>
            <a:ext cx="984904" cy="277240"/>
            <a:chOff x="6528254" y="4700711"/>
            <a:chExt cx="573252" cy="190099"/>
          </a:xfrm>
        </p:grpSpPr>
        <p:sp>
          <p:nvSpPr>
            <p:cNvPr id="427" name="Google Shape;427;p22"/>
            <p:cNvSpPr/>
            <p:nvPr/>
          </p:nvSpPr>
          <p:spPr>
            <a:xfrm>
              <a:off x="6528254" y="4700711"/>
              <a:ext cx="573252" cy="190099"/>
            </a:xfrm>
            <a:custGeom>
              <a:rect b="b" l="l" r="r" t="t"/>
              <a:pathLst>
                <a:path extrusionOk="0" h="190099" w="573252">
                  <a:moveTo>
                    <a:pt x="573253" y="95050"/>
                  </a:moveTo>
                  <a:cubicBezTo>
                    <a:pt x="573253" y="147545"/>
                    <a:pt x="444926" y="190100"/>
                    <a:pt x="286626" y="190100"/>
                  </a:cubicBezTo>
                  <a:cubicBezTo>
                    <a:pt x="128327" y="190100"/>
                    <a:pt x="0" y="147545"/>
                    <a:pt x="0" y="95050"/>
                  </a:cubicBezTo>
                  <a:cubicBezTo>
                    <a:pt x="0" y="42555"/>
                    <a:pt x="128327" y="0"/>
                    <a:pt x="286626" y="0"/>
                  </a:cubicBezTo>
                  <a:cubicBezTo>
                    <a:pt x="444926" y="0"/>
                    <a:pt x="573253" y="42555"/>
                    <a:pt x="573253" y="9505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22"/>
            <p:cNvSpPr/>
            <p:nvPr/>
          </p:nvSpPr>
          <p:spPr>
            <a:xfrm>
              <a:off x="6610235" y="4737839"/>
              <a:ext cx="409308" cy="115842"/>
            </a:xfrm>
            <a:custGeom>
              <a:rect b="b" l="l" r="r" t="t"/>
              <a:pathLst>
                <a:path extrusionOk="0" h="115842" w="409308">
                  <a:moveTo>
                    <a:pt x="409308" y="57921"/>
                  </a:moveTo>
                  <a:cubicBezTo>
                    <a:pt x="409308" y="89906"/>
                    <a:pt x="317678" y="115843"/>
                    <a:pt x="204654" y="115843"/>
                  </a:cubicBezTo>
                  <a:cubicBezTo>
                    <a:pt x="91621" y="115843"/>
                    <a:pt x="0" y="89906"/>
                    <a:pt x="0" y="57921"/>
                  </a:cubicBezTo>
                  <a:cubicBezTo>
                    <a:pt x="0" y="25936"/>
                    <a:pt x="91630" y="0"/>
                    <a:pt x="204654" y="0"/>
                  </a:cubicBezTo>
                  <a:cubicBezTo>
                    <a:pt x="317678" y="9"/>
                    <a:pt x="409308" y="25936"/>
                    <a:pt x="409308" y="57921"/>
                  </a:cubicBezTo>
                  <a:close/>
                </a:path>
              </a:pathLst>
            </a:custGeom>
            <a:solidFill>
              <a:srgbClr val="08425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29" name="Google Shape;429;p22"/>
          <p:cNvSpPr/>
          <p:nvPr/>
        </p:nvSpPr>
        <p:spPr>
          <a:xfrm>
            <a:off x="9536295" y="4469731"/>
            <a:ext cx="55898" cy="1062316"/>
          </a:xfrm>
          <a:custGeom>
            <a:rect b="b" l="l" r="r" t="t"/>
            <a:pathLst>
              <a:path extrusionOk="0" h="727614" w="32499">
                <a:moveTo>
                  <a:pt x="0" y="0"/>
                </a:moveTo>
                <a:lnTo>
                  <a:pt x="32499" y="0"/>
                </a:lnTo>
                <a:lnTo>
                  <a:pt x="32499" y="711365"/>
                </a:lnTo>
                <a:cubicBezTo>
                  <a:pt x="32499" y="720300"/>
                  <a:pt x="25184" y="727615"/>
                  <a:pt x="16250" y="727615"/>
                </a:cubicBezTo>
                <a:lnTo>
                  <a:pt x="16250" y="727615"/>
                </a:lnTo>
                <a:cubicBezTo>
                  <a:pt x="7315" y="727615"/>
                  <a:pt x="0" y="720300"/>
                  <a:pt x="0" y="711365"/>
                </a:cubicBezTo>
                <a:lnTo>
                  <a:pt x="0" y="0"/>
                </a:lnTo>
                <a:close/>
              </a:path>
            </a:pathLst>
          </a:custGeom>
          <a:solidFill>
            <a:srgbClr val="52525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 name="Google Shape;430;p22"/>
          <p:cNvSpPr/>
          <p:nvPr/>
        </p:nvSpPr>
        <p:spPr>
          <a:xfrm>
            <a:off x="9016591" y="4469731"/>
            <a:ext cx="1096497" cy="47560"/>
          </a:xfrm>
          <a:custGeom>
            <a:rect b="b" l="l" r="r" t="t"/>
            <a:pathLst>
              <a:path extrusionOk="0" h="32575" w="637498">
                <a:moveTo>
                  <a:pt x="621211" y="32576"/>
                </a:moveTo>
                <a:lnTo>
                  <a:pt x="16288" y="32576"/>
                </a:lnTo>
                <a:cubicBezTo>
                  <a:pt x="7296" y="32576"/>
                  <a:pt x="0" y="25280"/>
                  <a:pt x="0" y="16288"/>
                </a:cubicBezTo>
                <a:lnTo>
                  <a:pt x="0" y="16288"/>
                </a:lnTo>
                <a:cubicBezTo>
                  <a:pt x="0" y="7296"/>
                  <a:pt x="7296" y="0"/>
                  <a:pt x="16288" y="0"/>
                </a:cubicBezTo>
                <a:lnTo>
                  <a:pt x="621211" y="0"/>
                </a:lnTo>
                <a:cubicBezTo>
                  <a:pt x="630203" y="0"/>
                  <a:pt x="637499" y="7296"/>
                  <a:pt x="637499" y="16288"/>
                </a:cubicBezTo>
                <a:lnTo>
                  <a:pt x="637499" y="16288"/>
                </a:lnTo>
                <a:cubicBezTo>
                  <a:pt x="637499" y="25289"/>
                  <a:pt x="630212" y="32576"/>
                  <a:pt x="621211" y="32576"/>
                </a:cubicBezTo>
                <a:close/>
              </a:path>
            </a:pathLst>
          </a:custGeom>
          <a:solidFill>
            <a:srgbClr val="0B5D7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 name="Google Shape;431;p22"/>
          <p:cNvSpPr/>
          <p:nvPr/>
        </p:nvSpPr>
        <p:spPr>
          <a:xfrm>
            <a:off x="7367981" y="4516767"/>
            <a:ext cx="783369" cy="220501"/>
          </a:xfrm>
          <a:custGeom>
            <a:rect b="b" l="l" r="r" t="t"/>
            <a:pathLst>
              <a:path extrusionOk="0" h="151028" w="455447">
                <a:moveTo>
                  <a:pt x="455447" y="75514"/>
                </a:moveTo>
                <a:cubicBezTo>
                  <a:pt x="455447" y="117219"/>
                  <a:pt x="353492" y="151028"/>
                  <a:pt x="227724" y="151028"/>
                </a:cubicBezTo>
                <a:cubicBezTo>
                  <a:pt x="101955" y="151028"/>
                  <a:pt x="0" y="117219"/>
                  <a:pt x="0" y="75514"/>
                </a:cubicBezTo>
                <a:cubicBezTo>
                  <a:pt x="0" y="33809"/>
                  <a:pt x="101955" y="0"/>
                  <a:pt x="227724" y="0"/>
                </a:cubicBezTo>
                <a:cubicBezTo>
                  <a:pt x="353492" y="0"/>
                  <a:pt x="455447" y="33809"/>
                  <a:pt x="455447" y="7551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 name="Google Shape;432;p22"/>
          <p:cNvSpPr/>
          <p:nvPr/>
        </p:nvSpPr>
        <p:spPr>
          <a:xfrm>
            <a:off x="7479882" y="4559788"/>
            <a:ext cx="559315" cy="134364"/>
          </a:xfrm>
          <a:custGeom>
            <a:rect b="b" l="l" r="r" t="t"/>
            <a:pathLst>
              <a:path extrusionOk="0" h="92030" w="325183">
                <a:moveTo>
                  <a:pt x="325184" y="46015"/>
                </a:moveTo>
                <a:cubicBezTo>
                  <a:pt x="325184" y="71428"/>
                  <a:pt x="252384" y="92030"/>
                  <a:pt x="162592" y="92030"/>
                </a:cubicBezTo>
                <a:cubicBezTo>
                  <a:pt x="72790" y="92030"/>
                  <a:pt x="0" y="71428"/>
                  <a:pt x="0" y="46015"/>
                </a:cubicBezTo>
                <a:cubicBezTo>
                  <a:pt x="0" y="20603"/>
                  <a:pt x="72799" y="0"/>
                  <a:pt x="162592" y="0"/>
                </a:cubicBezTo>
                <a:cubicBezTo>
                  <a:pt x="252384" y="0"/>
                  <a:pt x="325184" y="20603"/>
                  <a:pt x="325184" y="46015"/>
                </a:cubicBezTo>
                <a:close/>
              </a:path>
            </a:pathLst>
          </a:custGeom>
          <a:solidFill>
            <a:srgbClr val="08425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22"/>
          <p:cNvSpPr/>
          <p:nvPr/>
        </p:nvSpPr>
        <p:spPr>
          <a:xfrm>
            <a:off x="7731309" y="3565744"/>
            <a:ext cx="55898" cy="1062316"/>
          </a:xfrm>
          <a:custGeom>
            <a:rect b="b" l="l" r="r" t="t"/>
            <a:pathLst>
              <a:path extrusionOk="0" h="727614" w="32499">
                <a:moveTo>
                  <a:pt x="0" y="0"/>
                </a:moveTo>
                <a:lnTo>
                  <a:pt x="32499" y="0"/>
                </a:lnTo>
                <a:lnTo>
                  <a:pt x="32499" y="711365"/>
                </a:lnTo>
                <a:cubicBezTo>
                  <a:pt x="32499" y="720299"/>
                  <a:pt x="25184" y="727615"/>
                  <a:pt x="16250" y="727615"/>
                </a:cubicBezTo>
                <a:lnTo>
                  <a:pt x="16250" y="727615"/>
                </a:lnTo>
                <a:cubicBezTo>
                  <a:pt x="7315" y="727615"/>
                  <a:pt x="0" y="720299"/>
                  <a:pt x="0" y="711365"/>
                </a:cubicBezTo>
                <a:lnTo>
                  <a:pt x="0" y="0"/>
                </a:lnTo>
                <a:close/>
              </a:path>
            </a:pathLst>
          </a:custGeom>
          <a:solidFill>
            <a:srgbClr val="52525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4" name="Google Shape;434;p22"/>
          <p:cNvSpPr/>
          <p:nvPr/>
        </p:nvSpPr>
        <p:spPr>
          <a:xfrm>
            <a:off x="7211604" y="3565744"/>
            <a:ext cx="1096497" cy="47560"/>
          </a:xfrm>
          <a:custGeom>
            <a:rect b="b" l="l" r="r" t="t"/>
            <a:pathLst>
              <a:path extrusionOk="0" h="32575" w="637498">
                <a:moveTo>
                  <a:pt x="621211" y="32575"/>
                </a:moveTo>
                <a:lnTo>
                  <a:pt x="16288" y="32575"/>
                </a:lnTo>
                <a:cubicBezTo>
                  <a:pt x="7287" y="32575"/>
                  <a:pt x="0" y="25279"/>
                  <a:pt x="0" y="16288"/>
                </a:cubicBezTo>
                <a:lnTo>
                  <a:pt x="0" y="16288"/>
                </a:lnTo>
                <a:cubicBezTo>
                  <a:pt x="0" y="7286"/>
                  <a:pt x="7296" y="0"/>
                  <a:pt x="16288" y="0"/>
                </a:cubicBezTo>
                <a:lnTo>
                  <a:pt x="621211" y="0"/>
                </a:lnTo>
                <a:cubicBezTo>
                  <a:pt x="630203" y="0"/>
                  <a:pt x="637499" y="7296"/>
                  <a:pt x="637499" y="16288"/>
                </a:cubicBezTo>
                <a:lnTo>
                  <a:pt x="637499" y="16288"/>
                </a:lnTo>
                <a:cubicBezTo>
                  <a:pt x="637499" y="25289"/>
                  <a:pt x="630203" y="32575"/>
                  <a:pt x="621211" y="32575"/>
                </a:cubicBezTo>
                <a:close/>
              </a:path>
            </a:pathLst>
          </a:custGeom>
          <a:solidFill>
            <a:srgbClr val="0B5D7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35" name="Google Shape;435;p22"/>
          <p:cNvGrpSpPr/>
          <p:nvPr/>
        </p:nvGrpSpPr>
        <p:grpSpPr>
          <a:xfrm>
            <a:off x="6130497" y="3828825"/>
            <a:ext cx="543576" cy="152998"/>
            <a:chOff x="4904870" y="3733182"/>
            <a:chExt cx="316382" cy="104908"/>
          </a:xfrm>
        </p:grpSpPr>
        <p:sp>
          <p:nvSpPr>
            <p:cNvPr id="436" name="Google Shape;436;p22"/>
            <p:cNvSpPr/>
            <p:nvPr/>
          </p:nvSpPr>
          <p:spPr>
            <a:xfrm>
              <a:off x="4904870" y="3733182"/>
              <a:ext cx="316382" cy="104908"/>
            </a:xfrm>
            <a:custGeom>
              <a:rect b="b" l="l" r="r" t="t"/>
              <a:pathLst>
                <a:path extrusionOk="0" h="104908" w="316382">
                  <a:moveTo>
                    <a:pt x="316382" y="52454"/>
                  </a:moveTo>
                  <a:cubicBezTo>
                    <a:pt x="316382" y="81424"/>
                    <a:pt x="245558" y="104908"/>
                    <a:pt x="158191" y="104908"/>
                  </a:cubicBezTo>
                  <a:cubicBezTo>
                    <a:pt x="70825" y="104908"/>
                    <a:pt x="0" y="81423"/>
                    <a:pt x="0" y="52454"/>
                  </a:cubicBezTo>
                  <a:cubicBezTo>
                    <a:pt x="0" y="23484"/>
                    <a:pt x="70825" y="0"/>
                    <a:pt x="158191" y="0"/>
                  </a:cubicBezTo>
                  <a:cubicBezTo>
                    <a:pt x="245558" y="0"/>
                    <a:pt x="316382" y="23485"/>
                    <a:pt x="316382" y="52454"/>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22"/>
            <p:cNvSpPr/>
            <p:nvPr/>
          </p:nvSpPr>
          <p:spPr>
            <a:xfrm>
              <a:off x="4950113" y="3753669"/>
              <a:ext cx="225894" cy="63931"/>
            </a:xfrm>
            <a:custGeom>
              <a:rect b="b" l="l" r="r" t="t"/>
              <a:pathLst>
                <a:path extrusionOk="0" h="63931" w="225894">
                  <a:moveTo>
                    <a:pt x="225895" y="31966"/>
                  </a:moveTo>
                  <a:cubicBezTo>
                    <a:pt x="225895" y="49620"/>
                    <a:pt x="175327" y="63932"/>
                    <a:pt x="112947" y="63932"/>
                  </a:cubicBezTo>
                  <a:cubicBezTo>
                    <a:pt x="50568" y="63932"/>
                    <a:pt x="0" y="49620"/>
                    <a:pt x="0" y="31966"/>
                  </a:cubicBezTo>
                  <a:cubicBezTo>
                    <a:pt x="0" y="14312"/>
                    <a:pt x="50568" y="0"/>
                    <a:pt x="112947" y="0"/>
                  </a:cubicBezTo>
                  <a:cubicBezTo>
                    <a:pt x="175327" y="0"/>
                    <a:pt x="225895" y="14312"/>
                    <a:pt x="225895" y="31966"/>
                  </a:cubicBezTo>
                  <a:close/>
                </a:path>
              </a:pathLst>
            </a:custGeom>
            <a:solidFill>
              <a:srgbClr val="08425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8" name="Google Shape;438;p22"/>
          <p:cNvSpPr/>
          <p:nvPr/>
        </p:nvSpPr>
        <p:spPr>
          <a:xfrm>
            <a:off x="6374164" y="2844147"/>
            <a:ext cx="55898" cy="1062316"/>
          </a:xfrm>
          <a:custGeom>
            <a:rect b="b" l="l" r="r" t="t"/>
            <a:pathLst>
              <a:path extrusionOk="0" h="727614" w="32499">
                <a:moveTo>
                  <a:pt x="0" y="0"/>
                </a:moveTo>
                <a:lnTo>
                  <a:pt x="32499" y="0"/>
                </a:lnTo>
                <a:lnTo>
                  <a:pt x="32499" y="711365"/>
                </a:lnTo>
                <a:cubicBezTo>
                  <a:pt x="32499" y="720300"/>
                  <a:pt x="25184" y="727615"/>
                  <a:pt x="16250" y="727615"/>
                </a:cubicBezTo>
                <a:lnTo>
                  <a:pt x="16250" y="727615"/>
                </a:lnTo>
                <a:cubicBezTo>
                  <a:pt x="7315" y="727615"/>
                  <a:pt x="0" y="720300"/>
                  <a:pt x="0" y="711365"/>
                </a:cubicBezTo>
                <a:lnTo>
                  <a:pt x="0" y="0"/>
                </a:lnTo>
                <a:close/>
              </a:path>
            </a:pathLst>
          </a:custGeom>
          <a:solidFill>
            <a:srgbClr val="52525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9" name="Google Shape;439;p22"/>
          <p:cNvSpPr/>
          <p:nvPr/>
        </p:nvSpPr>
        <p:spPr>
          <a:xfrm>
            <a:off x="5854443" y="2844162"/>
            <a:ext cx="1096497" cy="47560"/>
          </a:xfrm>
          <a:custGeom>
            <a:rect b="b" l="l" r="r" t="t"/>
            <a:pathLst>
              <a:path extrusionOk="0" h="32575" w="637498">
                <a:moveTo>
                  <a:pt x="621221" y="32575"/>
                </a:moveTo>
                <a:lnTo>
                  <a:pt x="16288" y="32575"/>
                </a:lnTo>
                <a:cubicBezTo>
                  <a:pt x="7296" y="32575"/>
                  <a:pt x="0" y="25279"/>
                  <a:pt x="0" y="16288"/>
                </a:cubicBezTo>
                <a:lnTo>
                  <a:pt x="0" y="16288"/>
                </a:lnTo>
                <a:cubicBezTo>
                  <a:pt x="0" y="7296"/>
                  <a:pt x="7296" y="0"/>
                  <a:pt x="16288" y="0"/>
                </a:cubicBezTo>
                <a:lnTo>
                  <a:pt x="621211" y="0"/>
                </a:lnTo>
                <a:cubicBezTo>
                  <a:pt x="630212" y="0"/>
                  <a:pt x="637499" y="7296"/>
                  <a:pt x="637499" y="16288"/>
                </a:cubicBezTo>
                <a:lnTo>
                  <a:pt x="637499" y="16288"/>
                </a:lnTo>
                <a:cubicBezTo>
                  <a:pt x="637508" y="25279"/>
                  <a:pt x="630212" y="32575"/>
                  <a:pt x="621221" y="32575"/>
                </a:cubicBezTo>
                <a:close/>
              </a:path>
            </a:pathLst>
          </a:custGeom>
          <a:solidFill>
            <a:srgbClr val="0B5D7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0" name="Google Shape;440;p22"/>
          <p:cNvGrpSpPr/>
          <p:nvPr/>
        </p:nvGrpSpPr>
        <p:grpSpPr>
          <a:xfrm>
            <a:off x="5036845" y="3236690"/>
            <a:ext cx="216867" cy="61037"/>
            <a:chOff x="4268323" y="3327149"/>
            <a:chExt cx="126225" cy="41852"/>
          </a:xfrm>
        </p:grpSpPr>
        <p:sp>
          <p:nvSpPr>
            <p:cNvPr id="441" name="Google Shape;441;p22"/>
            <p:cNvSpPr/>
            <p:nvPr/>
          </p:nvSpPr>
          <p:spPr>
            <a:xfrm>
              <a:off x="4268323" y="3327149"/>
              <a:ext cx="126225" cy="41852"/>
            </a:xfrm>
            <a:custGeom>
              <a:rect b="b" l="l" r="r" t="t"/>
              <a:pathLst>
                <a:path extrusionOk="0" h="41852" w="126225">
                  <a:moveTo>
                    <a:pt x="126225" y="20926"/>
                  </a:moveTo>
                  <a:cubicBezTo>
                    <a:pt x="126225" y="32484"/>
                    <a:pt x="97969" y="41853"/>
                    <a:pt x="63113" y="41853"/>
                  </a:cubicBezTo>
                  <a:cubicBezTo>
                    <a:pt x="28257" y="41853"/>
                    <a:pt x="0" y="32484"/>
                    <a:pt x="0" y="20926"/>
                  </a:cubicBezTo>
                  <a:cubicBezTo>
                    <a:pt x="0" y="9369"/>
                    <a:pt x="28257" y="0"/>
                    <a:pt x="63113" y="0"/>
                  </a:cubicBezTo>
                  <a:cubicBezTo>
                    <a:pt x="97969" y="0"/>
                    <a:pt x="126225" y="9369"/>
                    <a:pt x="126225" y="20926"/>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 name="Google Shape;442;p22"/>
            <p:cNvSpPr/>
            <p:nvPr/>
          </p:nvSpPr>
          <p:spPr>
            <a:xfrm>
              <a:off x="4286373" y="3335321"/>
              <a:ext cx="90125" cy="25508"/>
            </a:xfrm>
            <a:custGeom>
              <a:rect b="b" l="l" r="r" t="t"/>
              <a:pathLst>
                <a:path extrusionOk="0" h="25508" w="90125">
                  <a:moveTo>
                    <a:pt x="90126" y="12754"/>
                  </a:moveTo>
                  <a:cubicBezTo>
                    <a:pt x="90126" y="19803"/>
                    <a:pt x="69952" y="25508"/>
                    <a:pt x="45063" y="25508"/>
                  </a:cubicBezTo>
                  <a:cubicBezTo>
                    <a:pt x="20174" y="25508"/>
                    <a:pt x="0" y="19803"/>
                    <a:pt x="0" y="12754"/>
                  </a:cubicBezTo>
                  <a:cubicBezTo>
                    <a:pt x="0" y="5706"/>
                    <a:pt x="20174" y="0"/>
                    <a:pt x="45063" y="0"/>
                  </a:cubicBezTo>
                  <a:cubicBezTo>
                    <a:pt x="69952" y="0"/>
                    <a:pt x="90126" y="5715"/>
                    <a:pt x="90126" y="12754"/>
                  </a:cubicBezTo>
                  <a:close/>
                </a:path>
              </a:pathLst>
            </a:custGeom>
            <a:solidFill>
              <a:srgbClr val="08425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43" name="Google Shape;443;p22"/>
          <p:cNvSpPr/>
          <p:nvPr/>
        </p:nvSpPr>
        <p:spPr>
          <a:xfrm>
            <a:off x="5117187" y="2206024"/>
            <a:ext cx="55898" cy="1062316"/>
          </a:xfrm>
          <a:custGeom>
            <a:rect b="b" l="l" r="r" t="t"/>
            <a:pathLst>
              <a:path extrusionOk="0" h="727614" w="32499">
                <a:moveTo>
                  <a:pt x="0" y="0"/>
                </a:moveTo>
                <a:lnTo>
                  <a:pt x="32499" y="0"/>
                </a:lnTo>
                <a:lnTo>
                  <a:pt x="32499" y="711365"/>
                </a:lnTo>
                <a:cubicBezTo>
                  <a:pt x="32499" y="720300"/>
                  <a:pt x="25184" y="727615"/>
                  <a:pt x="16250" y="727615"/>
                </a:cubicBezTo>
                <a:lnTo>
                  <a:pt x="16250" y="727615"/>
                </a:lnTo>
                <a:cubicBezTo>
                  <a:pt x="7315" y="727615"/>
                  <a:pt x="0" y="720300"/>
                  <a:pt x="0" y="711365"/>
                </a:cubicBezTo>
                <a:lnTo>
                  <a:pt x="0" y="0"/>
                </a:lnTo>
                <a:close/>
              </a:path>
            </a:pathLst>
          </a:custGeom>
          <a:solidFill>
            <a:srgbClr val="52525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22"/>
          <p:cNvSpPr/>
          <p:nvPr/>
        </p:nvSpPr>
        <p:spPr>
          <a:xfrm>
            <a:off x="4597466" y="2206024"/>
            <a:ext cx="1096514" cy="47560"/>
          </a:xfrm>
          <a:custGeom>
            <a:rect b="b" l="l" r="r" t="t"/>
            <a:pathLst>
              <a:path extrusionOk="0" h="32575" w="637508">
                <a:moveTo>
                  <a:pt x="621221" y="32575"/>
                </a:moveTo>
                <a:lnTo>
                  <a:pt x="16288" y="32575"/>
                </a:lnTo>
                <a:cubicBezTo>
                  <a:pt x="7296" y="32575"/>
                  <a:pt x="0" y="25279"/>
                  <a:pt x="0" y="16288"/>
                </a:cubicBezTo>
                <a:lnTo>
                  <a:pt x="0" y="16288"/>
                </a:lnTo>
                <a:cubicBezTo>
                  <a:pt x="0" y="7296"/>
                  <a:pt x="7296" y="0"/>
                  <a:pt x="16288" y="0"/>
                </a:cubicBezTo>
                <a:lnTo>
                  <a:pt x="621221" y="0"/>
                </a:lnTo>
                <a:cubicBezTo>
                  <a:pt x="630212" y="0"/>
                  <a:pt x="637508" y="7296"/>
                  <a:pt x="637508" y="16288"/>
                </a:cubicBezTo>
                <a:lnTo>
                  <a:pt x="637508" y="16288"/>
                </a:lnTo>
                <a:cubicBezTo>
                  <a:pt x="637508" y="25289"/>
                  <a:pt x="630212" y="32575"/>
                  <a:pt x="621221" y="32575"/>
                </a:cubicBezTo>
                <a:close/>
              </a:path>
            </a:pathLst>
          </a:custGeom>
          <a:solidFill>
            <a:srgbClr val="0B5D7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22"/>
          <p:cNvSpPr txBox="1"/>
          <p:nvPr/>
        </p:nvSpPr>
        <p:spPr>
          <a:xfrm>
            <a:off x="5747050" y="2194125"/>
            <a:ext cx="3930600" cy="1046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3F3F3F"/>
                </a:solidFill>
                <a:latin typeface="Montserrat"/>
                <a:ea typeface="Montserrat"/>
                <a:cs typeface="Montserrat"/>
                <a:sym typeface="Montserrat"/>
              </a:rPr>
              <a:t>PHASE III</a:t>
            </a:r>
            <a:r>
              <a:rPr lang="en-US"/>
              <a:t> : </a:t>
            </a:r>
            <a:r>
              <a:rPr b="1" lang="en-US" sz="1200">
                <a:solidFill>
                  <a:srgbClr val="3F3F3F"/>
                </a:solidFill>
                <a:latin typeface="Montserrat"/>
                <a:ea typeface="Montserrat"/>
                <a:cs typeface="Montserrat"/>
                <a:sym typeface="Montserrat"/>
              </a:rPr>
              <a:t>Pilot Launch</a:t>
            </a:r>
            <a:r>
              <a:rPr b="1" i="0" lang="en-US" sz="1200">
                <a:solidFill>
                  <a:srgbClr val="3F3F3F"/>
                </a:solidFill>
                <a:latin typeface="Montserrat"/>
                <a:ea typeface="Montserrat"/>
                <a:cs typeface="Montserrat"/>
                <a:sym typeface="Montserrat"/>
              </a:rPr>
              <a:t> (</a:t>
            </a:r>
            <a:r>
              <a:rPr b="1" lang="en-US" sz="1200">
                <a:solidFill>
                  <a:srgbClr val="3F3F3F"/>
                </a:solidFill>
                <a:latin typeface="Montserrat"/>
                <a:ea typeface="Montserrat"/>
                <a:cs typeface="Montserrat"/>
                <a:sym typeface="Montserrat"/>
              </a:rPr>
              <a:t>Nov 2025</a:t>
            </a:r>
            <a:r>
              <a:rPr b="1" i="0" lang="en-US" sz="1200">
                <a:solidFill>
                  <a:srgbClr val="3F3F3F"/>
                </a:solidFill>
                <a:latin typeface="Montserrat"/>
                <a:ea typeface="Montserrat"/>
                <a:cs typeface="Montserrat"/>
                <a:sym typeface="Montserrat"/>
              </a:rPr>
              <a:t>)</a:t>
            </a:r>
            <a:br>
              <a:rPr lang="en-US" sz="1200">
                <a:solidFill>
                  <a:srgbClr val="3F3F3F"/>
                </a:solidFill>
                <a:latin typeface="Montserrat"/>
                <a:ea typeface="Montserrat"/>
                <a:cs typeface="Montserrat"/>
                <a:sym typeface="Montserrat"/>
              </a:rPr>
            </a:br>
            <a:r>
              <a:rPr lang="en-US" sz="1200">
                <a:solidFill>
                  <a:srgbClr val="3F3F3F"/>
                </a:solidFill>
                <a:latin typeface="Montserrat"/>
                <a:ea typeface="Montserrat"/>
                <a:cs typeface="Montserrat"/>
                <a:sym typeface="Montserrat"/>
              </a:rPr>
              <a:t>Limited rollout to selected customer segments; monitor adoption and gather feedback.</a:t>
            </a:r>
            <a:endParaRPr i="0" sz="1200">
              <a:solidFill>
                <a:srgbClr val="3F3F3F"/>
              </a:solidFill>
              <a:latin typeface="Montserrat"/>
              <a:ea typeface="Montserrat"/>
              <a:cs typeface="Montserrat"/>
              <a:sym typeface="Montserrat"/>
            </a:endParaRPr>
          </a:p>
          <a:p>
            <a:pPr indent="0" lvl="0" marL="0" marR="0" rtl="0" algn="l">
              <a:spcBef>
                <a:spcPts val="0"/>
              </a:spcBef>
              <a:spcAft>
                <a:spcPts val="0"/>
              </a:spcAft>
              <a:buNone/>
            </a:pPr>
            <a:r>
              <a:t/>
            </a:r>
            <a:endParaRPr i="0" sz="1200">
              <a:solidFill>
                <a:srgbClr val="3F3F3F"/>
              </a:solidFill>
              <a:latin typeface="Montserrat"/>
              <a:ea typeface="Montserrat"/>
              <a:cs typeface="Montserrat"/>
              <a:sym typeface="Montserrat"/>
            </a:endParaRPr>
          </a:p>
          <a:p>
            <a:pPr indent="0" lvl="0" marL="0" marR="0" rtl="0" algn="l">
              <a:spcBef>
                <a:spcPts val="0"/>
              </a:spcBef>
              <a:spcAft>
                <a:spcPts val="0"/>
              </a:spcAft>
              <a:buNone/>
            </a:pPr>
            <a:r>
              <a:t/>
            </a:r>
            <a:endParaRPr sz="1200">
              <a:solidFill>
                <a:srgbClr val="3F3F3F"/>
              </a:solidFill>
              <a:latin typeface="Montserrat"/>
              <a:ea typeface="Montserrat"/>
              <a:cs typeface="Montserrat"/>
              <a:sym typeface="Montserrat"/>
            </a:endParaRPr>
          </a:p>
        </p:txBody>
      </p:sp>
      <p:sp>
        <p:nvSpPr>
          <p:cNvPr id="446" name="Google Shape;446;p22"/>
          <p:cNvSpPr txBox="1"/>
          <p:nvPr/>
        </p:nvSpPr>
        <p:spPr>
          <a:xfrm>
            <a:off x="7087050" y="3093800"/>
            <a:ext cx="4159800" cy="492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3F3F3F"/>
                </a:solidFill>
                <a:latin typeface="Montserrat"/>
                <a:ea typeface="Montserrat"/>
                <a:cs typeface="Montserrat"/>
                <a:sym typeface="Montserrat"/>
              </a:rPr>
              <a:t>PHASE II</a:t>
            </a:r>
            <a:r>
              <a:rPr lang="en-US"/>
              <a:t> : </a:t>
            </a:r>
            <a:r>
              <a:rPr b="1" lang="en-US" sz="1200">
                <a:solidFill>
                  <a:srgbClr val="3F3F3F"/>
                </a:solidFill>
                <a:latin typeface="Montserrat"/>
                <a:ea typeface="Montserrat"/>
                <a:cs typeface="Montserrat"/>
                <a:sym typeface="Montserrat"/>
              </a:rPr>
              <a:t>Development &amp; Testing (Jul – Oct 2025)</a:t>
            </a:r>
            <a:endParaRPr b="1" sz="1200">
              <a:solidFill>
                <a:srgbClr val="3F3F3F"/>
              </a:solidFill>
              <a:latin typeface="Montserrat"/>
              <a:ea typeface="Montserrat"/>
              <a:cs typeface="Montserrat"/>
              <a:sym typeface="Montserrat"/>
            </a:endParaRPr>
          </a:p>
          <a:p>
            <a:pPr indent="0" lvl="0" marL="0" marR="0" rtl="0" algn="l">
              <a:spcBef>
                <a:spcPts val="0"/>
              </a:spcBef>
              <a:spcAft>
                <a:spcPts val="0"/>
              </a:spcAft>
              <a:buNone/>
            </a:pPr>
            <a:r>
              <a:rPr lang="en-US" sz="1200">
                <a:solidFill>
                  <a:srgbClr val="3F3F3F"/>
                </a:solidFill>
                <a:latin typeface="Montserrat"/>
                <a:ea typeface="Montserrat"/>
                <a:cs typeface="Montserrat"/>
                <a:sym typeface="Montserrat"/>
              </a:rPr>
              <a:t>Feature build, system integration, and QA/UAT.</a:t>
            </a:r>
            <a:endParaRPr sz="1200">
              <a:solidFill>
                <a:srgbClr val="3F3F3F"/>
              </a:solidFill>
              <a:latin typeface="Montserrat"/>
              <a:ea typeface="Montserrat"/>
              <a:cs typeface="Montserrat"/>
              <a:sym typeface="Montserrat"/>
            </a:endParaRPr>
          </a:p>
        </p:txBody>
      </p:sp>
      <p:sp>
        <p:nvSpPr>
          <p:cNvPr id="447" name="Google Shape;447;p22"/>
          <p:cNvSpPr txBox="1"/>
          <p:nvPr/>
        </p:nvSpPr>
        <p:spPr>
          <a:xfrm>
            <a:off x="455470" y="2023975"/>
            <a:ext cx="30309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3F3F3F"/>
                </a:solidFill>
                <a:latin typeface="Montserrat"/>
                <a:ea typeface="Montserrat"/>
                <a:cs typeface="Montserrat"/>
                <a:sym typeface="Montserrat"/>
              </a:rPr>
              <a:t>Business Case Approval – May 2025</a:t>
            </a:r>
            <a:endParaRPr sz="1200">
              <a:solidFill>
                <a:srgbClr val="3F3F3F"/>
              </a:solidFill>
              <a:latin typeface="Montserrat"/>
              <a:ea typeface="Montserrat"/>
              <a:cs typeface="Montserrat"/>
              <a:sym typeface="Montserrat"/>
            </a:endParaRPr>
          </a:p>
        </p:txBody>
      </p:sp>
      <p:sp>
        <p:nvSpPr>
          <p:cNvPr id="448" name="Google Shape;448;p22"/>
          <p:cNvSpPr/>
          <p:nvPr/>
        </p:nvSpPr>
        <p:spPr>
          <a:xfrm>
            <a:off x="255458" y="2419484"/>
            <a:ext cx="209470" cy="178211"/>
          </a:xfrm>
          <a:custGeom>
            <a:rect b="b" l="l" r="r" t="t"/>
            <a:pathLst>
              <a:path extrusionOk="0" h="250121" w="250114">
                <a:moveTo>
                  <a:pt x="125040" y="0"/>
                </a:moveTo>
                <a:cubicBezTo>
                  <a:pt x="55955" y="7"/>
                  <a:pt x="0" y="56006"/>
                  <a:pt x="0" y="125074"/>
                </a:cubicBezTo>
                <a:cubicBezTo>
                  <a:pt x="0" y="194143"/>
                  <a:pt x="55989" y="250128"/>
                  <a:pt x="125074" y="250121"/>
                </a:cubicBezTo>
                <a:cubicBezTo>
                  <a:pt x="194125" y="250114"/>
                  <a:pt x="250114" y="194126"/>
                  <a:pt x="250114" y="125061"/>
                </a:cubicBezTo>
                <a:cubicBezTo>
                  <a:pt x="250114" y="55992"/>
                  <a:pt x="194125" y="0"/>
                  <a:pt x="125040" y="0"/>
                </a:cubicBezTo>
                <a:cubicBezTo>
                  <a:pt x="125040" y="0"/>
                  <a:pt x="125040" y="0"/>
                  <a:pt x="125040" y="0"/>
                </a:cubicBezTo>
              </a:path>
            </a:pathLst>
          </a:custGeom>
          <a:gradFill>
            <a:gsLst>
              <a:gs pos="0">
                <a:srgbClr val="F5D0D0"/>
              </a:gs>
              <a:gs pos="100000">
                <a:srgbClr val="D96868"/>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22"/>
          <p:cNvSpPr txBox="1"/>
          <p:nvPr/>
        </p:nvSpPr>
        <p:spPr>
          <a:xfrm>
            <a:off x="455470" y="2370138"/>
            <a:ext cx="30309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3F3F3F"/>
                </a:solidFill>
                <a:latin typeface="Montserrat"/>
                <a:ea typeface="Montserrat"/>
                <a:cs typeface="Montserrat"/>
                <a:sym typeface="Montserrat"/>
              </a:rPr>
              <a:t>MVP Development Start – July 2025</a:t>
            </a:r>
            <a:endParaRPr sz="1200">
              <a:solidFill>
                <a:srgbClr val="3F3F3F"/>
              </a:solidFill>
              <a:latin typeface="Montserrat"/>
              <a:ea typeface="Montserrat"/>
              <a:cs typeface="Montserrat"/>
              <a:sym typeface="Montserrat"/>
            </a:endParaRPr>
          </a:p>
        </p:txBody>
      </p:sp>
      <p:sp>
        <p:nvSpPr>
          <p:cNvPr id="450" name="Google Shape;450;p22"/>
          <p:cNvSpPr/>
          <p:nvPr/>
        </p:nvSpPr>
        <p:spPr>
          <a:xfrm>
            <a:off x="255458" y="2776422"/>
            <a:ext cx="209470" cy="178211"/>
          </a:xfrm>
          <a:custGeom>
            <a:rect b="b" l="l" r="r" t="t"/>
            <a:pathLst>
              <a:path extrusionOk="0" h="250121" w="250114">
                <a:moveTo>
                  <a:pt x="125040" y="0"/>
                </a:moveTo>
                <a:cubicBezTo>
                  <a:pt x="55955" y="7"/>
                  <a:pt x="0" y="56006"/>
                  <a:pt x="0" y="125074"/>
                </a:cubicBezTo>
                <a:cubicBezTo>
                  <a:pt x="0" y="194143"/>
                  <a:pt x="55989" y="250128"/>
                  <a:pt x="125074" y="250121"/>
                </a:cubicBezTo>
                <a:cubicBezTo>
                  <a:pt x="194125" y="250114"/>
                  <a:pt x="250114" y="194126"/>
                  <a:pt x="250114" y="125061"/>
                </a:cubicBezTo>
                <a:cubicBezTo>
                  <a:pt x="250114" y="55992"/>
                  <a:pt x="194125" y="0"/>
                  <a:pt x="125040" y="0"/>
                </a:cubicBezTo>
                <a:cubicBezTo>
                  <a:pt x="125040" y="0"/>
                  <a:pt x="125040" y="0"/>
                  <a:pt x="125040" y="0"/>
                </a:cubicBezTo>
              </a:path>
            </a:pathLst>
          </a:custGeom>
          <a:gradFill>
            <a:gsLst>
              <a:gs pos="0">
                <a:srgbClr val="F5D0D0"/>
              </a:gs>
              <a:gs pos="100000">
                <a:srgbClr val="D96868"/>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22"/>
          <p:cNvSpPr txBox="1"/>
          <p:nvPr/>
        </p:nvSpPr>
        <p:spPr>
          <a:xfrm>
            <a:off x="455475" y="2727075"/>
            <a:ext cx="37239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3F3F3F"/>
                </a:solidFill>
                <a:latin typeface="Montserrat"/>
                <a:ea typeface="Montserrat"/>
                <a:cs typeface="Montserrat"/>
                <a:sym typeface="Montserrat"/>
              </a:rPr>
              <a:t>Internal UAT Completed – September 2025</a:t>
            </a:r>
            <a:endParaRPr b="1" sz="1200">
              <a:solidFill>
                <a:srgbClr val="3F3F3F"/>
              </a:solidFill>
              <a:latin typeface="Montserrat"/>
              <a:ea typeface="Montserrat"/>
              <a:cs typeface="Montserrat"/>
              <a:sym typeface="Montserrat"/>
            </a:endParaRPr>
          </a:p>
          <a:p>
            <a:pPr indent="0" lvl="0" marL="0" marR="0" rtl="0" algn="l">
              <a:spcBef>
                <a:spcPts val="0"/>
              </a:spcBef>
              <a:spcAft>
                <a:spcPts val="0"/>
              </a:spcAft>
              <a:buNone/>
            </a:pPr>
            <a:r>
              <a:t/>
            </a:r>
            <a:endParaRPr b="1" sz="1200">
              <a:solidFill>
                <a:srgbClr val="3F3F3F"/>
              </a:solidFill>
              <a:latin typeface="Montserrat"/>
              <a:ea typeface="Montserrat"/>
              <a:cs typeface="Montserrat"/>
              <a:sym typeface="Montserrat"/>
            </a:endParaRPr>
          </a:p>
          <a:p>
            <a:pPr indent="0" lvl="0" marL="0" marR="0" rtl="0" algn="l">
              <a:spcBef>
                <a:spcPts val="0"/>
              </a:spcBef>
              <a:spcAft>
                <a:spcPts val="0"/>
              </a:spcAft>
              <a:buNone/>
            </a:pPr>
            <a:r>
              <a:t/>
            </a:r>
            <a:endParaRPr b="1" sz="1200">
              <a:solidFill>
                <a:srgbClr val="3F3F3F"/>
              </a:solidFill>
              <a:latin typeface="Montserrat"/>
              <a:ea typeface="Montserrat"/>
              <a:cs typeface="Montserrat"/>
              <a:sym typeface="Montserrat"/>
            </a:endParaRPr>
          </a:p>
        </p:txBody>
      </p:sp>
      <p:sp>
        <p:nvSpPr>
          <p:cNvPr id="452" name="Google Shape;452;p22"/>
          <p:cNvSpPr/>
          <p:nvPr/>
        </p:nvSpPr>
        <p:spPr>
          <a:xfrm>
            <a:off x="255458" y="3122584"/>
            <a:ext cx="209470" cy="178211"/>
          </a:xfrm>
          <a:custGeom>
            <a:rect b="b" l="l" r="r" t="t"/>
            <a:pathLst>
              <a:path extrusionOk="0" h="250121" w="250114">
                <a:moveTo>
                  <a:pt x="125040" y="0"/>
                </a:moveTo>
                <a:cubicBezTo>
                  <a:pt x="55955" y="7"/>
                  <a:pt x="0" y="56006"/>
                  <a:pt x="0" y="125074"/>
                </a:cubicBezTo>
                <a:cubicBezTo>
                  <a:pt x="0" y="194143"/>
                  <a:pt x="55989" y="250128"/>
                  <a:pt x="125074" y="250121"/>
                </a:cubicBezTo>
                <a:cubicBezTo>
                  <a:pt x="194125" y="250114"/>
                  <a:pt x="250114" y="194126"/>
                  <a:pt x="250114" y="125061"/>
                </a:cubicBezTo>
                <a:cubicBezTo>
                  <a:pt x="250114" y="55992"/>
                  <a:pt x="194125" y="0"/>
                  <a:pt x="125040" y="0"/>
                </a:cubicBezTo>
                <a:cubicBezTo>
                  <a:pt x="125040" y="0"/>
                  <a:pt x="125040" y="0"/>
                  <a:pt x="125040" y="0"/>
                </a:cubicBezTo>
              </a:path>
            </a:pathLst>
          </a:custGeom>
          <a:gradFill>
            <a:gsLst>
              <a:gs pos="0">
                <a:srgbClr val="F5D0D0"/>
              </a:gs>
              <a:gs pos="100000">
                <a:srgbClr val="D96868"/>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22"/>
          <p:cNvSpPr txBox="1"/>
          <p:nvPr/>
        </p:nvSpPr>
        <p:spPr>
          <a:xfrm>
            <a:off x="455470" y="3073238"/>
            <a:ext cx="30309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3F3F3F"/>
                </a:solidFill>
                <a:latin typeface="Montserrat"/>
                <a:ea typeface="Montserrat"/>
                <a:cs typeface="Montserrat"/>
                <a:sym typeface="Montserrat"/>
              </a:rPr>
              <a:t>Pilot Go-Live – November 2025</a:t>
            </a:r>
            <a:endParaRPr b="1" sz="1200">
              <a:solidFill>
                <a:srgbClr val="3F3F3F"/>
              </a:solidFill>
              <a:latin typeface="Montserrat"/>
              <a:ea typeface="Montserrat"/>
              <a:cs typeface="Montserrat"/>
              <a:sym typeface="Montserrat"/>
            </a:endParaRPr>
          </a:p>
        </p:txBody>
      </p:sp>
      <p:sp>
        <p:nvSpPr>
          <p:cNvPr id="454" name="Google Shape;454;p22"/>
          <p:cNvSpPr/>
          <p:nvPr/>
        </p:nvSpPr>
        <p:spPr>
          <a:xfrm>
            <a:off x="255458" y="3479509"/>
            <a:ext cx="209470" cy="178211"/>
          </a:xfrm>
          <a:custGeom>
            <a:rect b="b" l="l" r="r" t="t"/>
            <a:pathLst>
              <a:path extrusionOk="0" h="250121" w="250114">
                <a:moveTo>
                  <a:pt x="125040" y="0"/>
                </a:moveTo>
                <a:cubicBezTo>
                  <a:pt x="55955" y="7"/>
                  <a:pt x="0" y="56006"/>
                  <a:pt x="0" y="125074"/>
                </a:cubicBezTo>
                <a:cubicBezTo>
                  <a:pt x="0" y="194143"/>
                  <a:pt x="55989" y="250128"/>
                  <a:pt x="125074" y="250121"/>
                </a:cubicBezTo>
                <a:cubicBezTo>
                  <a:pt x="194125" y="250114"/>
                  <a:pt x="250114" y="194126"/>
                  <a:pt x="250114" y="125061"/>
                </a:cubicBezTo>
                <a:cubicBezTo>
                  <a:pt x="250114" y="55992"/>
                  <a:pt x="194125" y="0"/>
                  <a:pt x="125040" y="0"/>
                </a:cubicBezTo>
                <a:cubicBezTo>
                  <a:pt x="125040" y="0"/>
                  <a:pt x="125040" y="0"/>
                  <a:pt x="125040" y="0"/>
                </a:cubicBezTo>
              </a:path>
            </a:pathLst>
          </a:custGeom>
          <a:gradFill>
            <a:gsLst>
              <a:gs pos="0">
                <a:srgbClr val="F5D0D0"/>
              </a:gs>
              <a:gs pos="100000">
                <a:srgbClr val="D96868"/>
              </a:gs>
            </a:gsLst>
            <a:path path="circle">
              <a:fillToRect b="50%" l="50%" r="50%" t="50%"/>
            </a:path>
            <a:tileRect/>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5" name="Google Shape;455;p22"/>
          <p:cNvSpPr txBox="1"/>
          <p:nvPr/>
        </p:nvSpPr>
        <p:spPr>
          <a:xfrm>
            <a:off x="455470" y="3430163"/>
            <a:ext cx="30309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200">
                <a:solidFill>
                  <a:srgbClr val="3F3F3F"/>
                </a:solidFill>
                <a:latin typeface="Montserrat"/>
                <a:ea typeface="Montserrat"/>
                <a:cs typeface="Montserrat"/>
                <a:sym typeface="Montserrat"/>
              </a:rPr>
              <a:t>Full Launch – January 2026</a:t>
            </a:r>
            <a:endParaRPr b="1" sz="1200">
              <a:solidFill>
                <a:srgbClr val="3F3F3F"/>
              </a:solidFill>
              <a:latin typeface="Montserrat"/>
              <a:ea typeface="Montserrat"/>
              <a:cs typeface="Montserrat"/>
              <a:sym typeface="Montserrat"/>
            </a:endParaRPr>
          </a:p>
        </p:txBody>
      </p:sp>
      <p:sp>
        <p:nvSpPr>
          <p:cNvPr id="456" name="Google Shape;456;p22"/>
          <p:cNvSpPr/>
          <p:nvPr/>
        </p:nvSpPr>
        <p:spPr>
          <a:xfrm>
            <a:off x="212150" y="4246525"/>
            <a:ext cx="5642400" cy="22608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700">
                <a:solidFill>
                  <a:schemeClr val="accent2"/>
                </a:solidFill>
                <a:latin typeface="Montserrat"/>
                <a:ea typeface="Montserrat"/>
                <a:cs typeface="Montserrat"/>
                <a:sym typeface="Montserrat"/>
              </a:rPr>
              <a:t>       MAJOR DELIVERABLES</a:t>
            </a:r>
            <a:endParaRPr b="1" sz="1600">
              <a:solidFill>
                <a:srgbClr val="262626"/>
              </a:solidFill>
              <a:latin typeface="Montserrat"/>
              <a:ea typeface="Montserrat"/>
              <a:cs typeface="Montserrat"/>
              <a:sym typeface="Montserrat"/>
            </a:endParaRPr>
          </a:p>
          <a:p>
            <a:pPr indent="-317500" lvl="0" marL="457200" marR="0" rtl="0" algn="l">
              <a:spcBef>
                <a:spcPts val="1000"/>
              </a:spcBef>
              <a:spcAft>
                <a:spcPts val="0"/>
              </a:spcAft>
              <a:buClr>
                <a:srgbClr val="262626"/>
              </a:buClr>
              <a:buSzPts val="1400"/>
              <a:buFont typeface="Montserrat"/>
              <a:buChar char="➔"/>
            </a:pPr>
            <a:r>
              <a:rPr lang="en-US">
                <a:solidFill>
                  <a:srgbClr val="262626"/>
                </a:solidFill>
                <a:latin typeface="Montserrat"/>
                <a:ea typeface="Montserrat"/>
                <a:cs typeface="Montserrat"/>
                <a:sym typeface="Montserrat"/>
              </a:rPr>
              <a:t>Mobile Check Deposit Feature within SecureBank App</a:t>
            </a:r>
            <a:endParaRPr>
              <a:solidFill>
                <a:srgbClr val="262626"/>
              </a:solidFill>
              <a:latin typeface="Montserrat"/>
              <a:ea typeface="Montserrat"/>
              <a:cs typeface="Montserrat"/>
              <a:sym typeface="Montserrat"/>
            </a:endParaRPr>
          </a:p>
          <a:p>
            <a:pPr indent="-317500" lvl="0" marL="457200" marR="0" rtl="0" algn="l">
              <a:spcBef>
                <a:spcPts val="1000"/>
              </a:spcBef>
              <a:spcAft>
                <a:spcPts val="0"/>
              </a:spcAft>
              <a:buClr>
                <a:srgbClr val="262626"/>
              </a:buClr>
              <a:buSzPts val="1400"/>
              <a:buFont typeface="Montserrat"/>
              <a:buChar char="➔"/>
            </a:pPr>
            <a:r>
              <a:rPr lang="en-US">
                <a:solidFill>
                  <a:srgbClr val="262626"/>
                </a:solidFill>
                <a:latin typeface="Montserrat"/>
                <a:ea typeface="Montserrat"/>
                <a:cs typeface="Montserrat"/>
                <a:sym typeface="Montserrat"/>
              </a:rPr>
              <a:t>Integration with Core Banking &amp; Risk Systems</a:t>
            </a:r>
            <a:endParaRPr>
              <a:solidFill>
                <a:srgbClr val="262626"/>
              </a:solidFill>
              <a:latin typeface="Montserrat"/>
              <a:ea typeface="Montserrat"/>
              <a:cs typeface="Montserrat"/>
              <a:sym typeface="Montserrat"/>
            </a:endParaRPr>
          </a:p>
          <a:p>
            <a:pPr indent="-317500" lvl="0" marL="457200" marR="0" rtl="0" algn="l">
              <a:spcBef>
                <a:spcPts val="1000"/>
              </a:spcBef>
              <a:spcAft>
                <a:spcPts val="0"/>
              </a:spcAft>
              <a:buClr>
                <a:srgbClr val="262626"/>
              </a:buClr>
              <a:buSzPts val="1400"/>
              <a:buFont typeface="Montserrat"/>
              <a:buChar char="➔"/>
            </a:pPr>
            <a:r>
              <a:rPr lang="en-US">
                <a:solidFill>
                  <a:srgbClr val="262626"/>
                </a:solidFill>
                <a:latin typeface="Montserrat"/>
                <a:ea typeface="Montserrat"/>
                <a:cs typeface="Montserrat"/>
                <a:sym typeface="Montserrat"/>
              </a:rPr>
              <a:t>End-User Training Materials</a:t>
            </a:r>
            <a:endParaRPr>
              <a:solidFill>
                <a:srgbClr val="262626"/>
              </a:solidFill>
              <a:latin typeface="Montserrat"/>
              <a:ea typeface="Montserrat"/>
              <a:cs typeface="Montserrat"/>
              <a:sym typeface="Montserrat"/>
            </a:endParaRPr>
          </a:p>
          <a:p>
            <a:pPr indent="-317500" lvl="0" marL="457200" marR="0" rtl="0" algn="l">
              <a:spcBef>
                <a:spcPts val="1000"/>
              </a:spcBef>
              <a:spcAft>
                <a:spcPts val="0"/>
              </a:spcAft>
              <a:buClr>
                <a:srgbClr val="262626"/>
              </a:buClr>
              <a:buSzPts val="1400"/>
              <a:buFont typeface="Montserrat"/>
              <a:buChar char="➔"/>
            </a:pPr>
            <a:r>
              <a:rPr lang="en-US">
                <a:solidFill>
                  <a:srgbClr val="262626"/>
                </a:solidFill>
                <a:latin typeface="Montserrat"/>
                <a:ea typeface="Montserrat"/>
                <a:cs typeface="Montserrat"/>
                <a:sym typeface="Montserrat"/>
              </a:rPr>
              <a:t>Cybersecurity Protocols and Fraud Detection Engine</a:t>
            </a:r>
            <a:endParaRPr>
              <a:solidFill>
                <a:srgbClr val="262626"/>
              </a:solidFill>
              <a:latin typeface="Montserrat"/>
              <a:ea typeface="Montserrat"/>
              <a:cs typeface="Montserrat"/>
              <a:sym typeface="Montserrat"/>
            </a:endParaRPr>
          </a:p>
          <a:p>
            <a:pPr indent="-317500" lvl="0" marL="457200" marR="0" rtl="0" algn="l">
              <a:spcBef>
                <a:spcPts val="1000"/>
              </a:spcBef>
              <a:spcAft>
                <a:spcPts val="1000"/>
              </a:spcAft>
              <a:buClr>
                <a:srgbClr val="262626"/>
              </a:buClr>
              <a:buSzPts val="1400"/>
              <a:buFont typeface="Montserrat"/>
              <a:buChar char="➔"/>
            </a:pPr>
            <a:r>
              <a:rPr lang="en-US">
                <a:solidFill>
                  <a:srgbClr val="262626"/>
                </a:solidFill>
                <a:latin typeface="Montserrat"/>
                <a:ea typeface="Montserrat"/>
                <a:cs typeface="Montserrat"/>
                <a:sym typeface="Montserrat"/>
              </a:rPr>
              <a:t>Stakeholder Communication Plan</a:t>
            </a:r>
            <a:endParaRPr>
              <a:solidFill>
                <a:srgbClr val="262626"/>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grpSp>
        <p:nvGrpSpPr>
          <p:cNvPr id="461" name="Google Shape;461;p23"/>
          <p:cNvGrpSpPr/>
          <p:nvPr/>
        </p:nvGrpSpPr>
        <p:grpSpPr>
          <a:xfrm>
            <a:off x="0" y="0"/>
            <a:ext cx="12192000" cy="1117500"/>
            <a:chOff x="0" y="0"/>
            <a:chExt cx="12192000" cy="1117500"/>
          </a:xfrm>
        </p:grpSpPr>
        <p:sp>
          <p:nvSpPr>
            <p:cNvPr id="462" name="Google Shape;462;p23"/>
            <p:cNvSpPr/>
            <p:nvPr/>
          </p:nvSpPr>
          <p:spPr>
            <a:xfrm>
              <a:off x="0" y="0"/>
              <a:ext cx="12192000" cy="11175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63" name="Google Shape;463;p23"/>
            <p:cNvSpPr txBox="1"/>
            <p:nvPr/>
          </p:nvSpPr>
          <p:spPr>
            <a:xfrm>
              <a:off x="805500" y="304799"/>
              <a:ext cx="11386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262626"/>
                  </a:solidFill>
                  <a:latin typeface="Montserrat"/>
                  <a:ea typeface="Montserrat"/>
                  <a:cs typeface="Montserrat"/>
                  <a:sym typeface="Montserrat"/>
                </a:rPr>
                <a:t>CORE TEAM MEMBERS</a:t>
              </a:r>
              <a:endParaRPr b="1" sz="2800">
                <a:solidFill>
                  <a:srgbClr val="262626"/>
                </a:solidFill>
                <a:latin typeface="Montserrat"/>
                <a:ea typeface="Montserrat"/>
                <a:cs typeface="Montserrat"/>
                <a:sym typeface="Montserrat"/>
              </a:endParaRPr>
            </a:p>
          </p:txBody>
        </p:sp>
        <p:grpSp>
          <p:nvGrpSpPr>
            <p:cNvPr id="464" name="Google Shape;464;p23"/>
            <p:cNvGrpSpPr/>
            <p:nvPr/>
          </p:nvGrpSpPr>
          <p:grpSpPr>
            <a:xfrm>
              <a:off x="0" y="304800"/>
              <a:ext cx="723900" cy="523200"/>
              <a:chOff x="0" y="304799"/>
              <a:chExt cx="723900" cy="523200"/>
            </a:xfrm>
          </p:grpSpPr>
          <p:sp>
            <p:nvSpPr>
              <p:cNvPr id="465" name="Google Shape;465;p23"/>
              <p:cNvSpPr/>
              <p:nvPr/>
            </p:nvSpPr>
            <p:spPr>
              <a:xfrm>
                <a:off x="0" y="304799"/>
                <a:ext cx="723900" cy="523200"/>
              </a:xfrm>
              <a:prstGeom prst="homePlate">
                <a:avLst>
                  <a:gd fmla="val 50000" name="adj"/>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466" name="Google Shape;466;p23"/>
              <p:cNvGrpSpPr/>
              <p:nvPr/>
            </p:nvGrpSpPr>
            <p:grpSpPr>
              <a:xfrm>
                <a:off x="124398" y="445757"/>
                <a:ext cx="348657" cy="241814"/>
                <a:chOff x="5348196" y="4846116"/>
                <a:chExt cx="1573362" cy="1091217"/>
              </a:xfrm>
            </p:grpSpPr>
            <p:sp>
              <p:nvSpPr>
                <p:cNvPr id="467" name="Google Shape;467;p23"/>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68" name="Google Shape;468;p23"/>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69" name="Google Shape;469;p23"/>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70" name="Google Shape;470;p23"/>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71" name="Google Shape;471;p23"/>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72" name="Google Shape;472;p23"/>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73" name="Google Shape;473;p23"/>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74" name="Google Shape;474;p23"/>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grpSp>
        <p:nvGrpSpPr>
          <p:cNvPr id="475" name="Google Shape;475;p23"/>
          <p:cNvGrpSpPr/>
          <p:nvPr/>
        </p:nvGrpSpPr>
        <p:grpSpPr>
          <a:xfrm>
            <a:off x="914887" y="1117489"/>
            <a:ext cx="10362225" cy="5596743"/>
            <a:chOff x="895775" y="1438270"/>
            <a:chExt cx="10362225" cy="5002899"/>
          </a:xfrm>
        </p:grpSpPr>
        <p:sp>
          <p:nvSpPr>
            <p:cNvPr id="476" name="Google Shape;476;p23"/>
            <p:cNvSpPr/>
            <p:nvPr/>
          </p:nvSpPr>
          <p:spPr>
            <a:xfrm>
              <a:off x="895775" y="1438270"/>
              <a:ext cx="10362225" cy="824146"/>
            </a:xfrm>
            <a:prstGeom prst="round2SameRect">
              <a:avLst>
                <a:gd fmla="val 16667" name="adj1"/>
                <a:gd fmla="val 0" name="adj2"/>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600">
                  <a:solidFill>
                    <a:schemeClr val="lt1"/>
                  </a:solidFill>
                  <a:latin typeface="Montserrat"/>
                  <a:ea typeface="Montserrat"/>
                  <a:cs typeface="Montserrat"/>
                  <a:sym typeface="Montserrat"/>
                </a:rPr>
                <a:t>TEAM MEMBERS					KEY ROLES</a:t>
              </a:r>
              <a:endParaRPr b="1" sz="1600">
                <a:solidFill>
                  <a:schemeClr val="lt1"/>
                </a:solidFill>
                <a:latin typeface="Montserrat"/>
                <a:ea typeface="Montserrat"/>
                <a:cs typeface="Montserrat"/>
                <a:sym typeface="Montserrat"/>
              </a:endParaRPr>
            </a:p>
          </p:txBody>
        </p:sp>
        <p:sp>
          <p:nvSpPr>
            <p:cNvPr id="477" name="Google Shape;477;p23"/>
            <p:cNvSpPr/>
            <p:nvPr/>
          </p:nvSpPr>
          <p:spPr>
            <a:xfrm>
              <a:off x="895775" y="2235041"/>
              <a:ext cx="10362225" cy="4206128"/>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graphicFrame>
        <p:nvGraphicFramePr>
          <p:cNvPr id="478" name="Google Shape;478;p23"/>
          <p:cNvGraphicFramePr/>
          <p:nvPr/>
        </p:nvGraphicFramePr>
        <p:xfrm>
          <a:off x="976906" y="2162480"/>
          <a:ext cx="3000000" cy="3000000"/>
        </p:xfrm>
        <a:graphic>
          <a:graphicData uri="http://schemas.openxmlformats.org/drawingml/2006/table">
            <a:tbl>
              <a:tblPr>
                <a:noFill/>
                <a:tableStyleId>{FBEFFEB6-46D2-4760-8E01-4261F7B6CF54}</a:tableStyleId>
              </a:tblPr>
              <a:tblGrid>
                <a:gridCol w="3541575"/>
                <a:gridCol w="6626375"/>
              </a:tblGrid>
              <a:tr h="578650">
                <a:tc>
                  <a:txBody>
                    <a:bodyPr/>
                    <a:lstStyle/>
                    <a:p>
                      <a:pPr indent="0" lvl="0" marL="0" rtl="0" algn="l">
                        <a:spcBef>
                          <a:spcPts val="0"/>
                        </a:spcBef>
                        <a:spcAft>
                          <a:spcPts val="0"/>
                        </a:spcAft>
                        <a:buNone/>
                      </a:pPr>
                      <a:r>
                        <a:rPr lang="en-US">
                          <a:latin typeface="Montserrat SemiBold"/>
                          <a:ea typeface="Montserrat SemiBold"/>
                          <a:cs typeface="Montserrat SemiBold"/>
                          <a:sym typeface="Montserrat SemiBold"/>
                        </a:rPr>
                        <a:t>PROJECT MANAGER</a:t>
                      </a:r>
                      <a:endParaRPr>
                        <a:latin typeface="Montserrat SemiBold"/>
                        <a:ea typeface="Montserrat SemiBold"/>
                        <a:cs typeface="Montserrat SemiBold"/>
                        <a:sym typeface="Montserrat SemiBold"/>
                      </a:endParaRPr>
                    </a:p>
                  </a:txBody>
                  <a:tcPr marT="91425" marB="91425" marR="91425" marL="91425" anchor="ctr"/>
                </a:tc>
                <a:tc>
                  <a:txBody>
                    <a:bodyPr/>
                    <a:lstStyle/>
                    <a:p>
                      <a:pPr indent="0" lvl="0" marL="0" rtl="0" algn="l">
                        <a:spcBef>
                          <a:spcPts val="0"/>
                        </a:spcBef>
                        <a:spcAft>
                          <a:spcPts val="0"/>
                        </a:spcAft>
                        <a:buNone/>
                      </a:pPr>
                      <a:r>
                        <a:rPr lang="en-US">
                          <a:latin typeface="Montserrat"/>
                          <a:ea typeface="Montserrat"/>
                          <a:cs typeface="Montserrat"/>
                          <a:sym typeface="Montserrat"/>
                        </a:rPr>
                        <a:t>Leads execution, manages scope, and ensures timely delivery.</a:t>
                      </a:r>
                      <a:endParaRPr>
                        <a:latin typeface="Montserrat"/>
                        <a:ea typeface="Montserrat"/>
                        <a:cs typeface="Montserrat"/>
                        <a:sym typeface="Montserrat"/>
                      </a:endParaRPr>
                    </a:p>
                  </a:txBody>
                  <a:tcPr marT="91425" marB="91425" marR="91425" marL="91425" anchor="ctr"/>
                </a:tc>
              </a:tr>
              <a:tr h="578650">
                <a:tc>
                  <a:txBody>
                    <a:bodyPr/>
                    <a:lstStyle/>
                    <a:p>
                      <a:pPr indent="0" lvl="0" marL="0" rtl="0" algn="l">
                        <a:spcBef>
                          <a:spcPts val="0"/>
                        </a:spcBef>
                        <a:spcAft>
                          <a:spcPts val="0"/>
                        </a:spcAft>
                        <a:buNone/>
                      </a:pPr>
                      <a:r>
                        <a:rPr lang="en-US">
                          <a:latin typeface="Montserrat SemiBold"/>
                          <a:ea typeface="Montserrat SemiBold"/>
                          <a:cs typeface="Montserrat SemiBold"/>
                          <a:sym typeface="Montserrat SemiBold"/>
                        </a:rPr>
                        <a:t>BUSINESS ANALYST</a:t>
                      </a:r>
                      <a:endParaRPr>
                        <a:latin typeface="Montserrat SemiBold"/>
                        <a:ea typeface="Montserrat SemiBold"/>
                        <a:cs typeface="Montserrat SemiBold"/>
                        <a:sym typeface="Montserrat SemiBold"/>
                      </a:endParaRPr>
                    </a:p>
                  </a:txBody>
                  <a:tcPr marT="91425" marB="91425" marR="91425" marL="91425" anchor="ctr"/>
                </a:tc>
                <a:tc>
                  <a:txBody>
                    <a:bodyPr/>
                    <a:lstStyle/>
                    <a:p>
                      <a:pPr indent="0" lvl="0" marL="0" rtl="0" algn="l">
                        <a:spcBef>
                          <a:spcPts val="0"/>
                        </a:spcBef>
                        <a:spcAft>
                          <a:spcPts val="0"/>
                        </a:spcAft>
                        <a:buNone/>
                      </a:pPr>
                      <a:r>
                        <a:rPr lang="en-US">
                          <a:latin typeface="Montserrat"/>
                          <a:ea typeface="Montserrat"/>
                          <a:cs typeface="Montserrat"/>
                          <a:sym typeface="Montserrat"/>
                        </a:rPr>
                        <a:t>Gathers and refines requirements, bridging business and tech teams.</a:t>
                      </a:r>
                      <a:endParaRPr>
                        <a:latin typeface="Montserrat"/>
                        <a:ea typeface="Montserrat"/>
                        <a:cs typeface="Montserrat"/>
                        <a:sym typeface="Montserrat"/>
                      </a:endParaRPr>
                    </a:p>
                  </a:txBody>
                  <a:tcPr marT="91425" marB="91425" marR="91425" marL="91425" anchor="ctr"/>
                </a:tc>
              </a:tr>
              <a:tr h="578650">
                <a:tc>
                  <a:txBody>
                    <a:bodyPr/>
                    <a:lstStyle/>
                    <a:p>
                      <a:pPr indent="0" lvl="0" marL="0" rtl="0" algn="l">
                        <a:spcBef>
                          <a:spcPts val="0"/>
                        </a:spcBef>
                        <a:spcAft>
                          <a:spcPts val="0"/>
                        </a:spcAft>
                        <a:buNone/>
                      </a:pPr>
                      <a:r>
                        <a:rPr lang="en-US">
                          <a:latin typeface="Montserrat SemiBold"/>
                          <a:ea typeface="Montserrat SemiBold"/>
                          <a:cs typeface="Montserrat SemiBold"/>
                          <a:sym typeface="Montserrat SemiBold"/>
                        </a:rPr>
                        <a:t>SOFTWARE DEVELOPERS</a:t>
                      </a:r>
                      <a:endParaRPr>
                        <a:latin typeface="Montserrat SemiBold"/>
                        <a:ea typeface="Montserrat SemiBold"/>
                        <a:cs typeface="Montserrat SemiBold"/>
                        <a:sym typeface="Montserrat SemiBold"/>
                      </a:endParaRPr>
                    </a:p>
                  </a:txBody>
                  <a:tcPr marT="91425" marB="91425" marR="91425" marL="91425" anchor="ctr"/>
                </a:tc>
                <a:tc>
                  <a:txBody>
                    <a:bodyPr/>
                    <a:lstStyle/>
                    <a:p>
                      <a:pPr indent="0" lvl="0" marL="0" rtl="0" algn="l">
                        <a:spcBef>
                          <a:spcPts val="0"/>
                        </a:spcBef>
                        <a:spcAft>
                          <a:spcPts val="0"/>
                        </a:spcAft>
                        <a:buNone/>
                      </a:pPr>
                      <a:r>
                        <a:rPr lang="en-US">
                          <a:latin typeface="Montserrat"/>
                          <a:ea typeface="Montserrat"/>
                          <a:cs typeface="Montserrat"/>
                          <a:sym typeface="Montserrat"/>
                        </a:rPr>
                        <a:t>Build, test, and integrate the mobile check deposit feature.</a:t>
                      </a:r>
                      <a:endParaRPr>
                        <a:latin typeface="Montserrat"/>
                        <a:ea typeface="Montserrat"/>
                        <a:cs typeface="Montserrat"/>
                        <a:sym typeface="Montserrat"/>
                      </a:endParaRPr>
                    </a:p>
                  </a:txBody>
                  <a:tcPr marT="91425" marB="91425" marR="91425" marL="91425" anchor="ctr"/>
                </a:tc>
              </a:tr>
              <a:tr h="578650">
                <a:tc>
                  <a:txBody>
                    <a:bodyPr/>
                    <a:lstStyle/>
                    <a:p>
                      <a:pPr indent="0" lvl="0" marL="0" rtl="0" algn="l">
                        <a:spcBef>
                          <a:spcPts val="0"/>
                        </a:spcBef>
                        <a:spcAft>
                          <a:spcPts val="0"/>
                        </a:spcAft>
                        <a:buNone/>
                      </a:pPr>
                      <a:r>
                        <a:rPr lang="en-US">
                          <a:latin typeface="Montserrat SemiBold"/>
                          <a:ea typeface="Montserrat SemiBold"/>
                          <a:cs typeface="Montserrat SemiBold"/>
                          <a:sym typeface="Montserrat SemiBold"/>
                        </a:rPr>
                        <a:t>ENTERPRISE ARCHITECT</a:t>
                      </a:r>
                      <a:endParaRPr>
                        <a:latin typeface="Montserrat SemiBold"/>
                        <a:ea typeface="Montserrat SemiBold"/>
                        <a:cs typeface="Montserrat SemiBold"/>
                        <a:sym typeface="Montserrat SemiBold"/>
                      </a:endParaRPr>
                    </a:p>
                  </a:txBody>
                  <a:tcPr marT="91425" marB="91425" marR="91425" marL="91425" anchor="ctr"/>
                </a:tc>
                <a:tc>
                  <a:txBody>
                    <a:bodyPr/>
                    <a:lstStyle/>
                    <a:p>
                      <a:pPr indent="0" lvl="0" marL="0" rtl="0" algn="l">
                        <a:spcBef>
                          <a:spcPts val="0"/>
                        </a:spcBef>
                        <a:spcAft>
                          <a:spcPts val="0"/>
                        </a:spcAft>
                        <a:buNone/>
                      </a:pPr>
                      <a:r>
                        <a:rPr lang="en-US">
                          <a:latin typeface="Montserrat"/>
                          <a:ea typeface="Montserrat"/>
                          <a:cs typeface="Montserrat"/>
                          <a:sym typeface="Montserrat"/>
                        </a:rPr>
                        <a:t>Ensures seamless integration with SecureBank’s legacy systems.</a:t>
                      </a:r>
                      <a:endParaRPr>
                        <a:latin typeface="Montserrat"/>
                        <a:ea typeface="Montserrat"/>
                        <a:cs typeface="Montserrat"/>
                        <a:sym typeface="Montserrat"/>
                      </a:endParaRPr>
                    </a:p>
                  </a:txBody>
                  <a:tcPr marT="91425" marB="91425" marR="91425" marL="91425" anchor="ctr"/>
                </a:tc>
              </a:tr>
              <a:tr h="578650">
                <a:tc>
                  <a:txBody>
                    <a:bodyPr/>
                    <a:lstStyle/>
                    <a:p>
                      <a:pPr indent="0" lvl="0" marL="0" rtl="0" algn="l">
                        <a:spcBef>
                          <a:spcPts val="0"/>
                        </a:spcBef>
                        <a:spcAft>
                          <a:spcPts val="0"/>
                        </a:spcAft>
                        <a:buNone/>
                      </a:pPr>
                      <a:r>
                        <a:rPr lang="en-US">
                          <a:latin typeface="Montserrat SemiBold"/>
                          <a:ea typeface="Montserrat SemiBold"/>
                          <a:cs typeface="Montserrat SemiBold"/>
                          <a:sym typeface="Montserrat SemiBold"/>
                        </a:rPr>
                        <a:t>INFORMATION SECURITY LEAD</a:t>
                      </a:r>
                      <a:endParaRPr>
                        <a:latin typeface="Montserrat SemiBold"/>
                        <a:ea typeface="Montserrat SemiBold"/>
                        <a:cs typeface="Montserrat SemiBold"/>
                        <a:sym typeface="Montserrat SemiBold"/>
                      </a:endParaRPr>
                    </a:p>
                  </a:txBody>
                  <a:tcPr marT="91425" marB="91425" marR="91425" marL="91425" anchor="ctr"/>
                </a:tc>
                <a:tc>
                  <a:txBody>
                    <a:bodyPr/>
                    <a:lstStyle/>
                    <a:p>
                      <a:pPr indent="0" lvl="0" marL="0" rtl="0" algn="l">
                        <a:spcBef>
                          <a:spcPts val="0"/>
                        </a:spcBef>
                        <a:spcAft>
                          <a:spcPts val="0"/>
                        </a:spcAft>
                        <a:buNone/>
                      </a:pPr>
                      <a:r>
                        <a:rPr lang="en-US">
                          <a:latin typeface="Montserrat"/>
                          <a:ea typeface="Montserrat"/>
                          <a:cs typeface="Montserrat"/>
                          <a:sym typeface="Montserrat"/>
                        </a:rPr>
                        <a:t>Oversees cybersecurity, fraud prevention, and compliance.</a:t>
                      </a:r>
                      <a:endParaRPr>
                        <a:latin typeface="Montserrat"/>
                        <a:ea typeface="Montserrat"/>
                        <a:cs typeface="Montserrat"/>
                        <a:sym typeface="Montserrat"/>
                      </a:endParaRPr>
                    </a:p>
                  </a:txBody>
                  <a:tcPr marT="91425" marB="91425" marR="91425" marL="91425" anchor="ctr"/>
                </a:tc>
              </a:tr>
              <a:tr h="578650">
                <a:tc>
                  <a:txBody>
                    <a:bodyPr/>
                    <a:lstStyle/>
                    <a:p>
                      <a:pPr indent="0" lvl="0" marL="0" rtl="0" algn="l">
                        <a:spcBef>
                          <a:spcPts val="0"/>
                        </a:spcBef>
                        <a:spcAft>
                          <a:spcPts val="0"/>
                        </a:spcAft>
                        <a:buNone/>
                      </a:pPr>
                      <a:r>
                        <a:rPr lang="en-US">
                          <a:latin typeface="Montserrat SemiBold"/>
                          <a:ea typeface="Montserrat SemiBold"/>
                          <a:cs typeface="Montserrat SemiBold"/>
                          <a:sym typeface="Montserrat SemiBold"/>
                        </a:rPr>
                        <a:t>MARKETING LEAD</a:t>
                      </a:r>
                      <a:endParaRPr>
                        <a:latin typeface="Montserrat SemiBold"/>
                        <a:ea typeface="Montserrat SemiBold"/>
                        <a:cs typeface="Montserrat SemiBold"/>
                        <a:sym typeface="Montserrat SemiBold"/>
                      </a:endParaRPr>
                    </a:p>
                  </a:txBody>
                  <a:tcPr marT="91425" marB="91425" marR="91425" marL="91425" anchor="ctr"/>
                </a:tc>
                <a:tc>
                  <a:txBody>
                    <a:bodyPr/>
                    <a:lstStyle/>
                    <a:p>
                      <a:pPr indent="0" lvl="0" marL="0" rtl="0" algn="l">
                        <a:spcBef>
                          <a:spcPts val="0"/>
                        </a:spcBef>
                        <a:spcAft>
                          <a:spcPts val="0"/>
                        </a:spcAft>
                        <a:buNone/>
                      </a:pPr>
                      <a:r>
                        <a:rPr lang="en-US">
                          <a:latin typeface="Montserrat"/>
                          <a:ea typeface="Montserrat"/>
                          <a:cs typeface="Montserrat"/>
                          <a:sym typeface="Montserrat"/>
                        </a:rPr>
                        <a:t>Develops customer engagement, adoption, and onboarding strategies.</a:t>
                      </a:r>
                      <a:endParaRPr>
                        <a:latin typeface="Montserrat"/>
                        <a:ea typeface="Montserrat"/>
                        <a:cs typeface="Montserrat"/>
                        <a:sym typeface="Montserrat"/>
                      </a:endParaRPr>
                    </a:p>
                  </a:txBody>
                  <a:tcPr marT="91425" marB="91425" marR="91425" marL="91425" anchor="ctr"/>
                </a:tc>
              </a:tr>
              <a:tr h="578650">
                <a:tc>
                  <a:txBody>
                    <a:bodyPr/>
                    <a:lstStyle/>
                    <a:p>
                      <a:pPr indent="0" lvl="0" marL="0" rtl="0" algn="l">
                        <a:spcBef>
                          <a:spcPts val="0"/>
                        </a:spcBef>
                        <a:spcAft>
                          <a:spcPts val="0"/>
                        </a:spcAft>
                        <a:buNone/>
                      </a:pPr>
                      <a:r>
                        <a:rPr lang="en-US">
                          <a:latin typeface="Montserrat SemiBold"/>
                          <a:ea typeface="Montserrat SemiBold"/>
                          <a:cs typeface="Montserrat SemiBold"/>
                          <a:sym typeface="Montserrat SemiBold"/>
                        </a:rPr>
                        <a:t>BRANCH OPERATIONS REP</a:t>
                      </a:r>
                      <a:endParaRPr>
                        <a:latin typeface="Montserrat SemiBold"/>
                        <a:ea typeface="Montserrat SemiBold"/>
                        <a:cs typeface="Montserrat SemiBold"/>
                        <a:sym typeface="Montserrat SemiBold"/>
                      </a:endParaRPr>
                    </a:p>
                  </a:txBody>
                  <a:tcPr marT="91425" marB="91425" marR="91425" marL="91425" anchor="ctr"/>
                </a:tc>
                <a:tc>
                  <a:txBody>
                    <a:bodyPr/>
                    <a:lstStyle/>
                    <a:p>
                      <a:pPr indent="0" lvl="0" marL="0" rtl="0" algn="l">
                        <a:spcBef>
                          <a:spcPts val="0"/>
                        </a:spcBef>
                        <a:spcAft>
                          <a:spcPts val="0"/>
                        </a:spcAft>
                        <a:buNone/>
                      </a:pPr>
                      <a:r>
                        <a:rPr lang="en-US">
                          <a:latin typeface="Montserrat"/>
                          <a:ea typeface="Montserrat"/>
                          <a:cs typeface="Montserrat"/>
                          <a:sym typeface="Montserrat"/>
                        </a:rPr>
                        <a:t>Coordinates branch workflow adjustments and staff training.</a:t>
                      </a:r>
                      <a:endParaRPr>
                        <a:latin typeface="Montserrat"/>
                        <a:ea typeface="Montserrat"/>
                        <a:cs typeface="Montserrat"/>
                        <a:sym typeface="Montserrat"/>
                      </a:endParaRPr>
                    </a:p>
                  </a:txBody>
                  <a:tcPr marT="91425" marB="91425" marR="91425" marL="91425" anchor="ctr"/>
                </a:tc>
              </a:tr>
              <a:tr h="493225">
                <a:tc>
                  <a:txBody>
                    <a:bodyPr/>
                    <a:lstStyle/>
                    <a:p>
                      <a:pPr indent="0" lvl="0" marL="0" rtl="0" algn="l">
                        <a:spcBef>
                          <a:spcPts val="0"/>
                        </a:spcBef>
                        <a:spcAft>
                          <a:spcPts val="0"/>
                        </a:spcAft>
                        <a:buNone/>
                      </a:pPr>
                      <a:r>
                        <a:rPr lang="en-US">
                          <a:latin typeface="Montserrat SemiBold"/>
                          <a:ea typeface="Montserrat SemiBold"/>
                          <a:cs typeface="Montserrat SemiBold"/>
                          <a:sym typeface="Montserrat SemiBold"/>
                        </a:rPr>
                        <a:t>QUALITY ASSURANCE</a:t>
                      </a:r>
                      <a:endParaRPr>
                        <a:latin typeface="Montserrat SemiBold"/>
                        <a:ea typeface="Montserrat SemiBold"/>
                        <a:cs typeface="Montserrat SemiBold"/>
                        <a:sym typeface="Montserrat SemiBold"/>
                      </a:endParaRPr>
                    </a:p>
                  </a:txBody>
                  <a:tcPr marT="91425" marB="91425" marR="91425" marL="91425" anchor="ctr"/>
                </a:tc>
                <a:tc>
                  <a:txBody>
                    <a:bodyPr/>
                    <a:lstStyle/>
                    <a:p>
                      <a:pPr indent="0" lvl="0" marL="0" rtl="0" algn="l">
                        <a:spcBef>
                          <a:spcPts val="0"/>
                        </a:spcBef>
                        <a:spcAft>
                          <a:spcPts val="0"/>
                        </a:spcAft>
                        <a:buNone/>
                      </a:pPr>
                      <a:r>
                        <a:rPr lang="en-US">
                          <a:latin typeface="Montserrat"/>
                          <a:ea typeface="Montserrat"/>
                          <a:cs typeface="Montserrat"/>
                          <a:sym typeface="Montserrat"/>
                        </a:rPr>
                        <a:t>Identify testable aspects and ensure completeness of requirements.</a:t>
                      </a:r>
                      <a:endParaRPr>
                        <a:latin typeface="Montserrat"/>
                        <a:ea typeface="Montserrat"/>
                        <a:cs typeface="Montserrat"/>
                        <a:sym typeface="Montserrat"/>
                      </a:endParaRPr>
                    </a:p>
                  </a:txBody>
                  <a:tcPr marT="91425" marB="91425" marR="91425" marL="91425" anchor="ctr"/>
                </a:tc>
              </a:tr>
            </a:tbl>
          </a:graphicData>
        </a:graphic>
      </p:graphicFrame>
      <p:sp>
        <p:nvSpPr>
          <p:cNvPr id="479" name="Google Shape;479;p23"/>
          <p:cNvSpPr/>
          <p:nvPr/>
        </p:nvSpPr>
        <p:spPr>
          <a:xfrm>
            <a:off x="5381145" y="292199"/>
            <a:ext cx="540252" cy="533122"/>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26262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1800"/>
              <a:buFont typeface="Calibri"/>
              <a:buNone/>
            </a:pPr>
            <a:r>
              <a:t/>
            </a:r>
            <a:endParaRPr b="0" i="0" sz="1800" u="none" cap="none" strike="noStrike">
              <a:solidFill>
                <a:srgbClr val="3F3F3F"/>
              </a:solidFill>
              <a:latin typeface="Quattrocento Sans"/>
              <a:ea typeface="Quattrocento Sans"/>
              <a:cs typeface="Quattrocento Sans"/>
              <a:sym typeface="Quattrocento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24"/>
          <p:cNvSpPr/>
          <p:nvPr/>
        </p:nvSpPr>
        <p:spPr>
          <a:xfrm>
            <a:off x="0" y="6553200"/>
            <a:ext cx="7714500" cy="304800"/>
          </a:xfrm>
          <a:prstGeom prst="rect">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485" name="Google Shape;485;p24"/>
          <p:cNvGrpSpPr/>
          <p:nvPr/>
        </p:nvGrpSpPr>
        <p:grpSpPr>
          <a:xfrm>
            <a:off x="0" y="0"/>
            <a:ext cx="12192000" cy="1117500"/>
            <a:chOff x="0" y="0"/>
            <a:chExt cx="12192000" cy="1117500"/>
          </a:xfrm>
        </p:grpSpPr>
        <p:sp>
          <p:nvSpPr>
            <p:cNvPr id="486" name="Google Shape;486;p24"/>
            <p:cNvSpPr/>
            <p:nvPr/>
          </p:nvSpPr>
          <p:spPr>
            <a:xfrm>
              <a:off x="0" y="0"/>
              <a:ext cx="12192000" cy="11175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487" name="Google Shape;487;p24"/>
            <p:cNvSpPr txBox="1"/>
            <p:nvPr/>
          </p:nvSpPr>
          <p:spPr>
            <a:xfrm>
              <a:off x="805400" y="304799"/>
              <a:ext cx="11386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262626"/>
                  </a:solidFill>
                  <a:latin typeface="Montserrat"/>
                  <a:ea typeface="Montserrat"/>
                  <a:cs typeface="Montserrat"/>
                  <a:sym typeface="Montserrat"/>
                </a:rPr>
                <a:t>BENEFITS ANALYSIS</a:t>
              </a:r>
              <a:endParaRPr b="1" sz="2800">
                <a:solidFill>
                  <a:srgbClr val="262626"/>
                </a:solidFill>
                <a:latin typeface="Montserrat"/>
                <a:ea typeface="Montserrat"/>
                <a:cs typeface="Montserrat"/>
                <a:sym typeface="Montserrat"/>
              </a:endParaRPr>
            </a:p>
          </p:txBody>
        </p:sp>
        <p:grpSp>
          <p:nvGrpSpPr>
            <p:cNvPr id="488" name="Google Shape;488;p24"/>
            <p:cNvGrpSpPr/>
            <p:nvPr/>
          </p:nvGrpSpPr>
          <p:grpSpPr>
            <a:xfrm>
              <a:off x="0" y="304800"/>
              <a:ext cx="723900" cy="523200"/>
              <a:chOff x="0" y="304799"/>
              <a:chExt cx="723900" cy="523200"/>
            </a:xfrm>
          </p:grpSpPr>
          <p:sp>
            <p:nvSpPr>
              <p:cNvPr id="489" name="Google Shape;489;p24"/>
              <p:cNvSpPr/>
              <p:nvPr/>
            </p:nvSpPr>
            <p:spPr>
              <a:xfrm>
                <a:off x="0" y="304799"/>
                <a:ext cx="723900" cy="523200"/>
              </a:xfrm>
              <a:prstGeom prst="homePlate">
                <a:avLst>
                  <a:gd fmla="val 50000" name="adj"/>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490" name="Google Shape;490;p24"/>
              <p:cNvGrpSpPr/>
              <p:nvPr/>
            </p:nvGrpSpPr>
            <p:grpSpPr>
              <a:xfrm>
                <a:off x="124398" y="445757"/>
                <a:ext cx="348657" cy="241814"/>
                <a:chOff x="5348196" y="4846116"/>
                <a:chExt cx="1573362" cy="1091217"/>
              </a:xfrm>
            </p:grpSpPr>
            <p:sp>
              <p:nvSpPr>
                <p:cNvPr id="491" name="Google Shape;491;p24"/>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92" name="Google Shape;492;p24"/>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93" name="Google Shape;493;p24"/>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94" name="Google Shape;494;p24"/>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95" name="Google Shape;495;p24"/>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96" name="Google Shape;496;p24"/>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97" name="Google Shape;497;p24"/>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498" name="Google Shape;498;p24"/>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sp>
        <p:nvSpPr>
          <p:cNvPr id="499" name="Google Shape;499;p24"/>
          <p:cNvSpPr/>
          <p:nvPr/>
        </p:nvSpPr>
        <p:spPr>
          <a:xfrm>
            <a:off x="500075" y="1788041"/>
            <a:ext cx="5079300" cy="7383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rtl="0" algn="l">
              <a:spcBef>
                <a:spcPts val="0"/>
              </a:spcBef>
              <a:spcAft>
                <a:spcPts val="0"/>
              </a:spcAft>
              <a:buClr>
                <a:srgbClr val="000000"/>
              </a:buClr>
              <a:buFont typeface="Arial"/>
              <a:buNone/>
            </a:pPr>
            <a:r>
              <a:rPr b="1" lang="en-US">
                <a:solidFill>
                  <a:srgbClr val="262626"/>
                </a:solidFill>
                <a:latin typeface="Montserrat"/>
                <a:ea typeface="Montserrat"/>
                <a:cs typeface="Montserrat"/>
                <a:sym typeface="Montserrat"/>
              </a:rPr>
              <a:t>Faster Processing &amp; Automation: </a:t>
            </a:r>
            <a:endParaRPr b="1">
              <a:solidFill>
                <a:srgbClr val="262626"/>
              </a:solidFill>
              <a:latin typeface="Montserrat"/>
              <a:ea typeface="Montserrat"/>
              <a:cs typeface="Montserrat"/>
              <a:sym typeface="Montserrat"/>
            </a:endParaRPr>
          </a:p>
          <a:p>
            <a:pPr indent="0" lvl="0" marL="0" marR="0" rtl="0" algn="l">
              <a:spcBef>
                <a:spcPts val="0"/>
              </a:spcBef>
              <a:spcAft>
                <a:spcPts val="0"/>
              </a:spcAft>
              <a:buNone/>
            </a:pPr>
            <a:r>
              <a:rPr lang="en-US">
                <a:solidFill>
                  <a:srgbClr val="262626"/>
                </a:solidFill>
                <a:latin typeface="Montserrat"/>
                <a:ea typeface="Montserrat"/>
                <a:cs typeface="Montserrat"/>
                <a:sym typeface="Montserrat"/>
              </a:rPr>
              <a:t>Average processing time improved (Target: 2 hrs | Actual: 1.8 hrs)</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b="1">
              <a:solidFill>
                <a:srgbClr val="262626"/>
              </a:solidFill>
              <a:latin typeface="Montserrat"/>
              <a:ea typeface="Montserrat"/>
              <a:cs typeface="Montserrat"/>
              <a:sym typeface="Montserrat"/>
            </a:endParaRPr>
          </a:p>
          <a:p>
            <a:pPr indent="0" lvl="0" marL="0" marR="0" rtl="0" algn="l">
              <a:spcBef>
                <a:spcPts val="1000"/>
              </a:spcBef>
              <a:spcAft>
                <a:spcPts val="1000"/>
              </a:spcAft>
              <a:buNone/>
            </a:pPr>
            <a:r>
              <a:t/>
            </a:r>
            <a:endParaRPr b="1">
              <a:solidFill>
                <a:srgbClr val="262626"/>
              </a:solidFill>
              <a:latin typeface="Montserrat"/>
              <a:ea typeface="Montserrat"/>
              <a:cs typeface="Montserrat"/>
              <a:sym typeface="Montserrat"/>
            </a:endParaRPr>
          </a:p>
        </p:txBody>
      </p:sp>
      <p:sp>
        <p:nvSpPr>
          <p:cNvPr id="500" name="Google Shape;500;p24"/>
          <p:cNvSpPr txBox="1"/>
          <p:nvPr/>
        </p:nvSpPr>
        <p:spPr>
          <a:xfrm>
            <a:off x="303725" y="1175875"/>
            <a:ext cx="5602500" cy="5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1"/>
                </a:solidFill>
                <a:latin typeface="Montserrat SemiBold"/>
                <a:ea typeface="Montserrat SemiBold"/>
                <a:cs typeface="Montserrat SemiBold"/>
                <a:sym typeface="Montserrat SemiBold"/>
              </a:rPr>
              <a:t>Tangible Benefits (Measurable &amp; Operational)</a:t>
            </a:r>
            <a:endParaRPr sz="1800">
              <a:solidFill>
                <a:schemeClr val="dk1"/>
              </a:solidFill>
              <a:latin typeface="Montserrat SemiBold"/>
              <a:ea typeface="Montserrat SemiBold"/>
              <a:cs typeface="Montserrat SemiBold"/>
              <a:sym typeface="Montserrat SemiBold"/>
            </a:endParaRPr>
          </a:p>
        </p:txBody>
      </p:sp>
      <p:sp>
        <p:nvSpPr>
          <p:cNvPr id="501" name="Google Shape;501;p24"/>
          <p:cNvSpPr/>
          <p:nvPr/>
        </p:nvSpPr>
        <p:spPr>
          <a:xfrm>
            <a:off x="500075" y="2669116"/>
            <a:ext cx="5079300" cy="7383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rtl="0" algn="l">
              <a:spcBef>
                <a:spcPts val="0"/>
              </a:spcBef>
              <a:spcAft>
                <a:spcPts val="0"/>
              </a:spcAft>
              <a:buNone/>
            </a:pPr>
            <a:r>
              <a:rPr b="1" lang="en-US">
                <a:solidFill>
                  <a:srgbClr val="262626"/>
                </a:solidFill>
                <a:latin typeface="Montserrat"/>
                <a:ea typeface="Montserrat"/>
                <a:cs typeface="Montserrat"/>
                <a:sym typeface="Montserrat"/>
              </a:rPr>
              <a:t>Cost Savings:</a:t>
            </a:r>
            <a:endParaRPr b="1">
              <a:solidFill>
                <a:srgbClr val="262626"/>
              </a:solidFill>
              <a:latin typeface="Montserrat"/>
              <a:ea typeface="Montserrat"/>
              <a:cs typeface="Montserrat"/>
              <a:sym typeface="Montserrat"/>
            </a:endParaRPr>
          </a:p>
          <a:p>
            <a:pPr indent="0" lvl="0" marL="0" marR="0" rtl="0" algn="l">
              <a:spcBef>
                <a:spcPts val="0"/>
              </a:spcBef>
              <a:spcAft>
                <a:spcPts val="0"/>
              </a:spcAft>
              <a:buNone/>
            </a:pPr>
            <a:r>
              <a:rPr lang="en-US">
                <a:solidFill>
                  <a:srgbClr val="262626"/>
                </a:solidFill>
                <a:latin typeface="Montserrat"/>
                <a:ea typeface="Montserrat"/>
                <a:cs typeface="Montserrat"/>
                <a:sym typeface="Montserrat"/>
              </a:rPr>
              <a:t>$950K savings on paper-based processing (Target: $1M)</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b="1">
              <a:solidFill>
                <a:srgbClr val="262626"/>
              </a:solidFill>
              <a:latin typeface="Montserrat"/>
              <a:ea typeface="Montserrat"/>
              <a:cs typeface="Montserrat"/>
              <a:sym typeface="Montserrat"/>
            </a:endParaRPr>
          </a:p>
          <a:p>
            <a:pPr indent="0" lvl="0" marL="0" marR="0" rtl="0" algn="l">
              <a:spcBef>
                <a:spcPts val="1000"/>
              </a:spcBef>
              <a:spcAft>
                <a:spcPts val="1000"/>
              </a:spcAft>
              <a:buNone/>
            </a:pPr>
            <a:r>
              <a:t/>
            </a:r>
            <a:endParaRPr b="1">
              <a:solidFill>
                <a:srgbClr val="262626"/>
              </a:solidFill>
              <a:latin typeface="Montserrat"/>
              <a:ea typeface="Montserrat"/>
              <a:cs typeface="Montserrat"/>
              <a:sym typeface="Montserrat"/>
            </a:endParaRPr>
          </a:p>
        </p:txBody>
      </p:sp>
      <p:sp>
        <p:nvSpPr>
          <p:cNvPr id="502" name="Google Shape;502;p24"/>
          <p:cNvSpPr/>
          <p:nvPr/>
        </p:nvSpPr>
        <p:spPr>
          <a:xfrm>
            <a:off x="500075" y="3559691"/>
            <a:ext cx="5079300" cy="7383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rtl="0" algn="l">
              <a:spcBef>
                <a:spcPts val="0"/>
              </a:spcBef>
              <a:spcAft>
                <a:spcPts val="0"/>
              </a:spcAft>
              <a:buNone/>
            </a:pPr>
            <a:r>
              <a:rPr b="1" lang="en-US">
                <a:solidFill>
                  <a:srgbClr val="262626"/>
                </a:solidFill>
                <a:latin typeface="Montserrat"/>
                <a:ea typeface="Montserrat"/>
                <a:cs typeface="Montserrat"/>
                <a:sym typeface="Montserrat"/>
              </a:rPr>
              <a:t>Increased Revenue:</a:t>
            </a:r>
            <a:endParaRPr b="1">
              <a:solidFill>
                <a:srgbClr val="262626"/>
              </a:solidFill>
              <a:latin typeface="Montserrat"/>
              <a:ea typeface="Montserrat"/>
              <a:cs typeface="Montserrat"/>
              <a:sym typeface="Montserrat"/>
            </a:endParaRPr>
          </a:p>
          <a:p>
            <a:pPr indent="0" lvl="0" marL="0" marR="0" rtl="0" algn="l">
              <a:spcBef>
                <a:spcPts val="0"/>
              </a:spcBef>
              <a:spcAft>
                <a:spcPts val="0"/>
              </a:spcAft>
              <a:buNone/>
            </a:pPr>
            <a:r>
              <a:rPr lang="en-US">
                <a:solidFill>
                  <a:srgbClr val="262626"/>
                </a:solidFill>
                <a:latin typeface="Montserrat"/>
                <a:ea typeface="Montserrat"/>
                <a:cs typeface="Montserrat"/>
                <a:sym typeface="Montserrat"/>
              </a:rPr>
              <a:t>Boost in digital banking revenue (Target: $5M | Actual: $4.8M)</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b="1">
              <a:solidFill>
                <a:srgbClr val="262626"/>
              </a:solidFill>
              <a:latin typeface="Montserrat"/>
              <a:ea typeface="Montserrat"/>
              <a:cs typeface="Montserrat"/>
              <a:sym typeface="Montserrat"/>
            </a:endParaRPr>
          </a:p>
          <a:p>
            <a:pPr indent="0" lvl="0" marL="0" marR="0" rtl="0" algn="l">
              <a:spcBef>
                <a:spcPts val="1000"/>
              </a:spcBef>
              <a:spcAft>
                <a:spcPts val="1000"/>
              </a:spcAft>
              <a:buNone/>
            </a:pPr>
            <a:r>
              <a:t/>
            </a:r>
            <a:endParaRPr b="1">
              <a:solidFill>
                <a:srgbClr val="262626"/>
              </a:solidFill>
              <a:latin typeface="Montserrat"/>
              <a:ea typeface="Montserrat"/>
              <a:cs typeface="Montserrat"/>
              <a:sym typeface="Montserrat"/>
            </a:endParaRPr>
          </a:p>
        </p:txBody>
      </p:sp>
      <p:sp>
        <p:nvSpPr>
          <p:cNvPr id="503" name="Google Shape;503;p24"/>
          <p:cNvSpPr/>
          <p:nvPr/>
        </p:nvSpPr>
        <p:spPr>
          <a:xfrm>
            <a:off x="500075" y="4474091"/>
            <a:ext cx="5079300" cy="7383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rtl="0" algn="l">
              <a:spcBef>
                <a:spcPts val="0"/>
              </a:spcBef>
              <a:spcAft>
                <a:spcPts val="0"/>
              </a:spcAft>
              <a:buNone/>
            </a:pPr>
            <a:r>
              <a:rPr b="1" lang="en-US">
                <a:solidFill>
                  <a:srgbClr val="262626"/>
                </a:solidFill>
                <a:latin typeface="Montserrat"/>
                <a:ea typeface="Montserrat"/>
                <a:cs typeface="Montserrat"/>
                <a:sym typeface="Montserrat"/>
              </a:rPr>
              <a:t>Reduced Branch Workload:</a:t>
            </a:r>
            <a:endParaRPr b="1">
              <a:solidFill>
                <a:srgbClr val="262626"/>
              </a:solidFill>
              <a:latin typeface="Montserrat"/>
              <a:ea typeface="Montserrat"/>
              <a:cs typeface="Montserrat"/>
              <a:sym typeface="Montserrat"/>
            </a:endParaRPr>
          </a:p>
          <a:p>
            <a:pPr indent="0" lvl="0" marL="0" marR="0" rtl="0" algn="l">
              <a:spcBef>
                <a:spcPts val="0"/>
              </a:spcBef>
              <a:spcAft>
                <a:spcPts val="0"/>
              </a:spcAft>
              <a:buNone/>
            </a:pPr>
            <a:r>
              <a:rPr lang="en-US">
                <a:solidFill>
                  <a:srgbClr val="262626"/>
                </a:solidFill>
                <a:latin typeface="Montserrat"/>
                <a:ea typeface="Montserrat"/>
                <a:cs typeface="Montserrat"/>
                <a:sym typeface="Montserrat"/>
              </a:rPr>
              <a:t>Lower in-person traffic, freeing up staff (Target: 20% reduction | Actual: 18%)</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b="1">
              <a:solidFill>
                <a:srgbClr val="262626"/>
              </a:solidFill>
              <a:latin typeface="Montserrat"/>
              <a:ea typeface="Montserrat"/>
              <a:cs typeface="Montserrat"/>
              <a:sym typeface="Montserrat"/>
            </a:endParaRPr>
          </a:p>
          <a:p>
            <a:pPr indent="0" lvl="0" marL="0" marR="0" rtl="0" algn="l">
              <a:spcBef>
                <a:spcPts val="1000"/>
              </a:spcBef>
              <a:spcAft>
                <a:spcPts val="1000"/>
              </a:spcAft>
              <a:buNone/>
            </a:pPr>
            <a:r>
              <a:t/>
            </a:r>
            <a:endParaRPr b="1">
              <a:solidFill>
                <a:srgbClr val="262626"/>
              </a:solidFill>
              <a:latin typeface="Montserrat"/>
              <a:ea typeface="Montserrat"/>
              <a:cs typeface="Montserrat"/>
              <a:sym typeface="Montserrat"/>
            </a:endParaRPr>
          </a:p>
        </p:txBody>
      </p:sp>
      <p:sp>
        <p:nvSpPr>
          <p:cNvPr id="504" name="Google Shape;504;p24"/>
          <p:cNvSpPr/>
          <p:nvPr/>
        </p:nvSpPr>
        <p:spPr>
          <a:xfrm>
            <a:off x="500075" y="5388491"/>
            <a:ext cx="5079300" cy="11175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rtl="0" algn="l">
              <a:spcBef>
                <a:spcPts val="0"/>
              </a:spcBef>
              <a:spcAft>
                <a:spcPts val="0"/>
              </a:spcAft>
              <a:buNone/>
            </a:pPr>
            <a:r>
              <a:rPr b="1" lang="en-US">
                <a:solidFill>
                  <a:srgbClr val="262626"/>
                </a:solidFill>
                <a:latin typeface="Montserrat"/>
                <a:ea typeface="Montserrat"/>
                <a:cs typeface="Montserrat"/>
                <a:sym typeface="Montserrat"/>
              </a:rPr>
              <a:t>Enhanced Security &amp; Compliance:</a:t>
            </a:r>
            <a:endParaRPr b="1">
              <a:solidFill>
                <a:srgbClr val="262626"/>
              </a:solidFill>
              <a:latin typeface="Montserrat"/>
              <a:ea typeface="Montserrat"/>
              <a:cs typeface="Montserrat"/>
              <a:sym typeface="Montserrat"/>
            </a:endParaRPr>
          </a:p>
          <a:p>
            <a:pPr indent="0" lvl="0" marL="0" marR="0" rtl="0" algn="l">
              <a:spcBef>
                <a:spcPts val="0"/>
              </a:spcBef>
              <a:spcAft>
                <a:spcPts val="0"/>
              </a:spcAft>
              <a:buNone/>
            </a:pPr>
            <a:r>
              <a:rPr lang="en-US">
                <a:solidFill>
                  <a:srgbClr val="262626"/>
                </a:solidFill>
                <a:latin typeface="Montserrat"/>
                <a:ea typeface="Montserrat"/>
                <a:cs typeface="Montserrat"/>
                <a:sym typeface="Montserrat"/>
              </a:rPr>
              <a:t>Fraud detection systems implemented</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rPr lang="en-US">
                <a:solidFill>
                  <a:srgbClr val="262626"/>
                </a:solidFill>
                <a:latin typeface="Montserrat"/>
                <a:ea typeface="Montserrat"/>
                <a:cs typeface="Montserrat"/>
                <a:sym typeface="Montserrat"/>
              </a:rPr>
              <a:t>Improved regulatory compliance (Target: 100% | Actual: 95%)</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b="1">
              <a:solidFill>
                <a:srgbClr val="262626"/>
              </a:solidFill>
              <a:latin typeface="Montserrat"/>
              <a:ea typeface="Montserrat"/>
              <a:cs typeface="Montserrat"/>
              <a:sym typeface="Montserrat"/>
            </a:endParaRPr>
          </a:p>
          <a:p>
            <a:pPr indent="0" lvl="0" marL="0" marR="0" rtl="0" algn="l">
              <a:spcBef>
                <a:spcPts val="1000"/>
              </a:spcBef>
              <a:spcAft>
                <a:spcPts val="1000"/>
              </a:spcAft>
              <a:buNone/>
            </a:pPr>
            <a:r>
              <a:t/>
            </a:r>
            <a:endParaRPr b="1">
              <a:solidFill>
                <a:srgbClr val="262626"/>
              </a:solidFill>
              <a:latin typeface="Montserrat"/>
              <a:ea typeface="Montserrat"/>
              <a:cs typeface="Montserrat"/>
              <a:sym typeface="Montserrat"/>
            </a:endParaRPr>
          </a:p>
        </p:txBody>
      </p:sp>
      <p:sp>
        <p:nvSpPr>
          <p:cNvPr id="505" name="Google Shape;505;p24"/>
          <p:cNvSpPr/>
          <p:nvPr/>
        </p:nvSpPr>
        <p:spPr>
          <a:xfrm>
            <a:off x="6672275" y="1824650"/>
            <a:ext cx="5079300" cy="7383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rtl="0" algn="l">
              <a:spcBef>
                <a:spcPts val="0"/>
              </a:spcBef>
              <a:spcAft>
                <a:spcPts val="0"/>
              </a:spcAft>
              <a:buNone/>
            </a:pPr>
            <a:r>
              <a:rPr b="1" lang="en-US">
                <a:solidFill>
                  <a:srgbClr val="262626"/>
                </a:solidFill>
                <a:latin typeface="Montserrat"/>
                <a:ea typeface="Montserrat"/>
                <a:cs typeface="Montserrat"/>
                <a:sym typeface="Montserrat"/>
              </a:rPr>
              <a:t>Improved Customer Convenience:</a:t>
            </a:r>
            <a:endParaRPr b="1">
              <a:solidFill>
                <a:srgbClr val="262626"/>
              </a:solidFill>
              <a:latin typeface="Montserrat"/>
              <a:ea typeface="Montserrat"/>
              <a:cs typeface="Montserrat"/>
              <a:sym typeface="Montserrat"/>
            </a:endParaRPr>
          </a:p>
          <a:p>
            <a:pPr indent="0" lvl="0" marL="0" marR="0" rtl="0" algn="l">
              <a:spcBef>
                <a:spcPts val="0"/>
              </a:spcBef>
              <a:spcAft>
                <a:spcPts val="0"/>
              </a:spcAft>
              <a:buNone/>
            </a:pPr>
            <a:r>
              <a:rPr lang="en-US">
                <a:solidFill>
                  <a:srgbClr val="262626"/>
                </a:solidFill>
                <a:latin typeface="Montserrat"/>
                <a:ea typeface="Montserrat"/>
                <a:cs typeface="Montserrat"/>
                <a:sym typeface="Montserrat"/>
              </a:rPr>
              <a:t>24/7 check deposits enhance user satisfaction and accessibility</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b="1">
              <a:solidFill>
                <a:srgbClr val="262626"/>
              </a:solidFill>
              <a:latin typeface="Montserrat"/>
              <a:ea typeface="Montserrat"/>
              <a:cs typeface="Montserrat"/>
              <a:sym typeface="Montserrat"/>
            </a:endParaRPr>
          </a:p>
          <a:p>
            <a:pPr indent="0" lvl="0" marL="0" marR="0" rtl="0" algn="l">
              <a:spcBef>
                <a:spcPts val="1000"/>
              </a:spcBef>
              <a:spcAft>
                <a:spcPts val="1000"/>
              </a:spcAft>
              <a:buNone/>
            </a:pPr>
            <a:r>
              <a:t/>
            </a:r>
            <a:endParaRPr b="1">
              <a:solidFill>
                <a:srgbClr val="262626"/>
              </a:solidFill>
              <a:latin typeface="Montserrat"/>
              <a:ea typeface="Montserrat"/>
              <a:cs typeface="Montserrat"/>
              <a:sym typeface="Montserrat"/>
            </a:endParaRPr>
          </a:p>
        </p:txBody>
      </p:sp>
      <p:sp>
        <p:nvSpPr>
          <p:cNvPr id="506" name="Google Shape;506;p24"/>
          <p:cNvSpPr txBox="1"/>
          <p:nvPr/>
        </p:nvSpPr>
        <p:spPr>
          <a:xfrm>
            <a:off x="6565325" y="1175875"/>
            <a:ext cx="5472000" cy="59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1"/>
                </a:solidFill>
                <a:latin typeface="Montserrat SemiBold"/>
                <a:ea typeface="Montserrat SemiBold"/>
                <a:cs typeface="Montserrat SemiBold"/>
                <a:sym typeface="Montserrat SemiBold"/>
              </a:rPr>
              <a:t>Intangible Benefits (Strategic &amp; Experiential)</a:t>
            </a:r>
            <a:endParaRPr sz="1800">
              <a:solidFill>
                <a:schemeClr val="dk1"/>
              </a:solidFill>
              <a:latin typeface="Montserrat SemiBold"/>
              <a:ea typeface="Montserrat SemiBold"/>
              <a:cs typeface="Montserrat SemiBold"/>
              <a:sym typeface="Montserrat SemiBold"/>
            </a:endParaRPr>
          </a:p>
        </p:txBody>
      </p:sp>
      <p:sp>
        <p:nvSpPr>
          <p:cNvPr id="507" name="Google Shape;507;p24"/>
          <p:cNvSpPr/>
          <p:nvPr/>
        </p:nvSpPr>
        <p:spPr>
          <a:xfrm>
            <a:off x="6672275" y="2705725"/>
            <a:ext cx="5079300" cy="7383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rtl="0" algn="l">
              <a:spcBef>
                <a:spcPts val="0"/>
              </a:spcBef>
              <a:spcAft>
                <a:spcPts val="0"/>
              </a:spcAft>
              <a:buNone/>
            </a:pPr>
            <a:r>
              <a:rPr b="1" lang="en-US">
                <a:solidFill>
                  <a:srgbClr val="262626"/>
                </a:solidFill>
                <a:latin typeface="Montserrat"/>
                <a:ea typeface="Montserrat"/>
                <a:cs typeface="Montserrat"/>
                <a:sym typeface="Montserrat"/>
              </a:rPr>
              <a:t>Brand Trust &amp; Loyalty:</a:t>
            </a:r>
            <a:endParaRPr b="1">
              <a:solidFill>
                <a:srgbClr val="262626"/>
              </a:solidFill>
              <a:latin typeface="Montserrat"/>
              <a:ea typeface="Montserrat"/>
              <a:cs typeface="Montserrat"/>
              <a:sym typeface="Montserrat"/>
            </a:endParaRPr>
          </a:p>
          <a:p>
            <a:pPr indent="0" lvl="0" marL="0" marR="0" rtl="0" algn="l">
              <a:spcBef>
                <a:spcPts val="0"/>
              </a:spcBef>
              <a:spcAft>
                <a:spcPts val="0"/>
              </a:spcAft>
              <a:buNone/>
            </a:pPr>
            <a:r>
              <a:rPr lang="en-US">
                <a:solidFill>
                  <a:srgbClr val="262626"/>
                </a:solidFill>
                <a:latin typeface="Montserrat"/>
                <a:ea typeface="Montserrat"/>
                <a:cs typeface="Montserrat"/>
                <a:sym typeface="Montserrat"/>
              </a:rPr>
              <a:t>Positive experience boosts Net Promoter Score and retention</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b="1">
              <a:solidFill>
                <a:srgbClr val="262626"/>
              </a:solidFill>
              <a:latin typeface="Montserrat"/>
              <a:ea typeface="Montserrat"/>
              <a:cs typeface="Montserrat"/>
              <a:sym typeface="Montserrat"/>
            </a:endParaRPr>
          </a:p>
          <a:p>
            <a:pPr indent="0" lvl="0" marL="0" marR="0" rtl="0" algn="l">
              <a:spcBef>
                <a:spcPts val="1000"/>
              </a:spcBef>
              <a:spcAft>
                <a:spcPts val="1000"/>
              </a:spcAft>
              <a:buNone/>
            </a:pPr>
            <a:r>
              <a:t/>
            </a:r>
            <a:endParaRPr b="1">
              <a:solidFill>
                <a:srgbClr val="262626"/>
              </a:solidFill>
              <a:latin typeface="Montserrat"/>
              <a:ea typeface="Montserrat"/>
              <a:cs typeface="Montserrat"/>
              <a:sym typeface="Montserrat"/>
            </a:endParaRPr>
          </a:p>
        </p:txBody>
      </p:sp>
      <p:sp>
        <p:nvSpPr>
          <p:cNvPr id="508" name="Google Shape;508;p24"/>
          <p:cNvSpPr/>
          <p:nvPr/>
        </p:nvSpPr>
        <p:spPr>
          <a:xfrm>
            <a:off x="6672275" y="3596300"/>
            <a:ext cx="5079300" cy="7383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rtl="0" algn="l">
              <a:spcBef>
                <a:spcPts val="0"/>
              </a:spcBef>
              <a:spcAft>
                <a:spcPts val="0"/>
              </a:spcAft>
              <a:buNone/>
            </a:pPr>
            <a:r>
              <a:rPr b="1" lang="en-US">
                <a:solidFill>
                  <a:srgbClr val="262626"/>
                </a:solidFill>
                <a:latin typeface="Montserrat"/>
                <a:ea typeface="Montserrat"/>
                <a:cs typeface="Montserrat"/>
                <a:sym typeface="Montserrat"/>
              </a:rPr>
              <a:t>Innovation &amp; Competitive Advantage:</a:t>
            </a:r>
            <a:endParaRPr b="1">
              <a:solidFill>
                <a:srgbClr val="262626"/>
              </a:solidFill>
              <a:latin typeface="Montserrat"/>
              <a:ea typeface="Montserrat"/>
              <a:cs typeface="Montserrat"/>
              <a:sym typeface="Montserrat"/>
            </a:endParaRPr>
          </a:p>
          <a:p>
            <a:pPr indent="0" lvl="0" marL="0" marR="0" rtl="0" algn="l">
              <a:spcBef>
                <a:spcPts val="0"/>
              </a:spcBef>
              <a:spcAft>
                <a:spcPts val="0"/>
              </a:spcAft>
              <a:buNone/>
            </a:pPr>
            <a:r>
              <a:rPr lang="en-US">
                <a:solidFill>
                  <a:srgbClr val="262626"/>
                </a:solidFill>
                <a:latin typeface="Montserrat"/>
                <a:ea typeface="Montserrat"/>
                <a:cs typeface="Montserrat"/>
                <a:sym typeface="Montserrat"/>
              </a:rPr>
              <a:t>Positions SecureBank as a tech-forward leader in digital banking</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b="1">
              <a:solidFill>
                <a:srgbClr val="262626"/>
              </a:solidFill>
              <a:latin typeface="Montserrat"/>
              <a:ea typeface="Montserrat"/>
              <a:cs typeface="Montserrat"/>
              <a:sym typeface="Montserrat"/>
            </a:endParaRPr>
          </a:p>
          <a:p>
            <a:pPr indent="0" lvl="0" marL="0" marR="0" rtl="0" algn="l">
              <a:spcBef>
                <a:spcPts val="1000"/>
              </a:spcBef>
              <a:spcAft>
                <a:spcPts val="1000"/>
              </a:spcAft>
              <a:buNone/>
            </a:pPr>
            <a:r>
              <a:t/>
            </a:r>
            <a:endParaRPr b="1">
              <a:solidFill>
                <a:srgbClr val="262626"/>
              </a:solidFill>
              <a:latin typeface="Montserrat"/>
              <a:ea typeface="Montserrat"/>
              <a:cs typeface="Montserrat"/>
              <a:sym typeface="Montserrat"/>
            </a:endParaRPr>
          </a:p>
        </p:txBody>
      </p:sp>
      <p:sp>
        <p:nvSpPr>
          <p:cNvPr id="509" name="Google Shape;509;p24"/>
          <p:cNvSpPr/>
          <p:nvPr/>
        </p:nvSpPr>
        <p:spPr>
          <a:xfrm>
            <a:off x="6672275" y="4510700"/>
            <a:ext cx="5079300" cy="11175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rtl="0" algn="l">
              <a:spcBef>
                <a:spcPts val="0"/>
              </a:spcBef>
              <a:spcAft>
                <a:spcPts val="0"/>
              </a:spcAft>
              <a:buNone/>
            </a:pPr>
            <a:r>
              <a:rPr b="1" lang="en-US">
                <a:solidFill>
                  <a:srgbClr val="262626"/>
                </a:solidFill>
                <a:latin typeface="Montserrat"/>
                <a:ea typeface="Montserrat"/>
                <a:cs typeface="Montserrat"/>
                <a:sym typeface="Montserrat"/>
              </a:rPr>
              <a:t>Employee Empowerment:</a:t>
            </a:r>
            <a:endParaRPr b="1">
              <a:solidFill>
                <a:srgbClr val="262626"/>
              </a:solidFill>
              <a:latin typeface="Montserrat"/>
              <a:ea typeface="Montserrat"/>
              <a:cs typeface="Montserrat"/>
              <a:sym typeface="Montserrat"/>
            </a:endParaRPr>
          </a:p>
          <a:p>
            <a:pPr indent="0" lvl="0" marL="0" marR="0" rtl="0" algn="l">
              <a:spcBef>
                <a:spcPts val="0"/>
              </a:spcBef>
              <a:spcAft>
                <a:spcPts val="0"/>
              </a:spcAft>
              <a:buNone/>
            </a:pPr>
            <a:r>
              <a:rPr lang="en-US">
                <a:solidFill>
                  <a:srgbClr val="262626"/>
                </a:solidFill>
                <a:latin typeface="Montserrat"/>
                <a:ea typeface="Montserrat"/>
                <a:cs typeface="Montserrat"/>
                <a:sym typeface="Montserrat"/>
              </a:rPr>
              <a:t>Frees staff from manual tasks to focus on high-value services</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rPr lang="en-US">
                <a:solidFill>
                  <a:srgbClr val="262626"/>
                </a:solidFill>
                <a:latin typeface="Montserrat"/>
                <a:ea typeface="Montserrat"/>
                <a:cs typeface="Montserrat"/>
                <a:sym typeface="Montserrat"/>
              </a:rPr>
              <a:t>Promotes cross-functional collaboration and morale</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a:solidFill>
                <a:srgbClr val="262626"/>
              </a:solidFill>
              <a:latin typeface="Montserrat"/>
              <a:ea typeface="Montserrat"/>
              <a:cs typeface="Montserrat"/>
              <a:sym typeface="Montserrat"/>
            </a:endParaRPr>
          </a:p>
          <a:p>
            <a:pPr indent="0" lvl="0" marL="0" marR="0" rtl="0" algn="l">
              <a:spcBef>
                <a:spcPts val="1000"/>
              </a:spcBef>
              <a:spcAft>
                <a:spcPts val="0"/>
              </a:spcAft>
              <a:buNone/>
            </a:pPr>
            <a:r>
              <a:t/>
            </a:r>
            <a:endParaRPr b="1">
              <a:solidFill>
                <a:srgbClr val="262626"/>
              </a:solidFill>
              <a:latin typeface="Montserrat"/>
              <a:ea typeface="Montserrat"/>
              <a:cs typeface="Montserrat"/>
              <a:sym typeface="Montserrat"/>
            </a:endParaRPr>
          </a:p>
          <a:p>
            <a:pPr indent="0" lvl="0" marL="0" marR="0" rtl="0" algn="l">
              <a:spcBef>
                <a:spcPts val="1000"/>
              </a:spcBef>
              <a:spcAft>
                <a:spcPts val="1000"/>
              </a:spcAft>
              <a:buNone/>
            </a:pPr>
            <a:r>
              <a:t/>
            </a:r>
            <a:endParaRPr b="1">
              <a:solidFill>
                <a:srgbClr val="262626"/>
              </a:solidFill>
              <a:latin typeface="Montserrat"/>
              <a:ea typeface="Montserrat"/>
              <a:cs typeface="Montserrat"/>
              <a:sym typeface="Montserrat"/>
            </a:endParaRPr>
          </a:p>
        </p:txBody>
      </p:sp>
      <p:cxnSp>
        <p:nvCxnSpPr>
          <p:cNvPr id="510" name="Google Shape;510;p24"/>
          <p:cNvCxnSpPr/>
          <p:nvPr/>
        </p:nvCxnSpPr>
        <p:spPr>
          <a:xfrm flipH="1">
            <a:off x="6112025" y="1366700"/>
            <a:ext cx="27600" cy="4759200"/>
          </a:xfrm>
          <a:prstGeom prst="straightConnector1">
            <a:avLst/>
          </a:prstGeom>
          <a:noFill/>
          <a:ln cap="flat" cmpd="sng" w="9525">
            <a:solidFill>
              <a:srgbClr val="0E284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25"/>
          <p:cNvSpPr/>
          <p:nvPr/>
        </p:nvSpPr>
        <p:spPr>
          <a:xfrm>
            <a:off x="0" y="6553200"/>
            <a:ext cx="7714500" cy="304800"/>
          </a:xfrm>
          <a:prstGeom prst="rect">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16" name="Google Shape;516;p25"/>
          <p:cNvGrpSpPr/>
          <p:nvPr/>
        </p:nvGrpSpPr>
        <p:grpSpPr>
          <a:xfrm>
            <a:off x="0" y="0"/>
            <a:ext cx="12192000" cy="1117500"/>
            <a:chOff x="0" y="0"/>
            <a:chExt cx="12192000" cy="1117500"/>
          </a:xfrm>
        </p:grpSpPr>
        <p:sp>
          <p:nvSpPr>
            <p:cNvPr id="517" name="Google Shape;517;p25"/>
            <p:cNvSpPr/>
            <p:nvPr/>
          </p:nvSpPr>
          <p:spPr>
            <a:xfrm>
              <a:off x="0" y="0"/>
              <a:ext cx="12192000" cy="11175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18" name="Google Shape;518;p25"/>
            <p:cNvSpPr txBox="1"/>
            <p:nvPr/>
          </p:nvSpPr>
          <p:spPr>
            <a:xfrm>
              <a:off x="805400" y="304799"/>
              <a:ext cx="11386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262626"/>
                  </a:solidFill>
                  <a:latin typeface="Montserrat"/>
                  <a:ea typeface="Montserrat"/>
                  <a:cs typeface="Montserrat"/>
                  <a:sym typeface="Montserrat"/>
                </a:rPr>
                <a:t>RISK ASSESSMENT &amp; MITIGATION</a:t>
              </a:r>
              <a:endParaRPr b="1" sz="2800">
                <a:solidFill>
                  <a:srgbClr val="262626"/>
                </a:solidFill>
                <a:latin typeface="Montserrat"/>
                <a:ea typeface="Montserrat"/>
                <a:cs typeface="Montserrat"/>
                <a:sym typeface="Montserrat"/>
              </a:endParaRPr>
            </a:p>
          </p:txBody>
        </p:sp>
        <p:grpSp>
          <p:nvGrpSpPr>
            <p:cNvPr id="519" name="Google Shape;519;p25"/>
            <p:cNvGrpSpPr/>
            <p:nvPr/>
          </p:nvGrpSpPr>
          <p:grpSpPr>
            <a:xfrm>
              <a:off x="0" y="304800"/>
              <a:ext cx="723900" cy="523200"/>
              <a:chOff x="0" y="304799"/>
              <a:chExt cx="723900" cy="523200"/>
            </a:xfrm>
          </p:grpSpPr>
          <p:sp>
            <p:nvSpPr>
              <p:cNvPr id="520" name="Google Shape;520;p25"/>
              <p:cNvSpPr/>
              <p:nvPr/>
            </p:nvSpPr>
            <p:spPr>
              <a:xfrm>
                <a:off x="0" y="304799"/>
                <a:ext cx="723900" cy="523200"/>
              </a:xfrm>
              <a:prstGeom prst="homePlate">
                <a:avLst>
                  <a:gd fmla="val 50000" name="adj"/>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21" name="Google Shape;521;p25"/>
              <p:cNvGrpSpPr/>
              <p:nvPr/>
            </p:nvGrpSpPr>
            <p:grpSpPr>
              <a:xfrm>
                <a:off x="124398" y="445757"/>
                <a:ext cx="348657" cy="241814"/>
                <a:chOff x="5348196" y="4846116"/>
                <a:chExt cx="1573362" cy="1091217"/>
              </a:xfrm>
            </p:grpSpPr>
            <p:sp>
              <p:nvSpPr>
                <p:cNvPr id="522" name="Google Shape;522;p25"/>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23" name="Google Shape;523;p25"/>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24" name="Google Shape;524;p25"/>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25" name="Google Shape;525;p25"/>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26" name="Google Shape;526;p25"/>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27" name="Google Shape;527;p25"/>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28" name="Google Shape;528;p25"/>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29" name="Google Shape;529;p25"/>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graphicFrame>
        <p:nvGraphicFramePr>
          <p:cNvPr id="530" name="Google Shape;530;p25"/>
          <p:cNvGraphicFramePr/>
          <p:nvPr/>
        </p:nvGraphicFramePr>
        <p:xfrm>
          <a:off x="323850" y="1676525"/>
          <a:ext cx="3000000" cy="3000000"/>
        </p:xfrm>
        <a:graphic>
          <a:graphicData uri="http://schemas.openxmlformats.org/drawingml/2006/table">
            <a:tbl>
              <a:tblPr>
                <a:noFill/>
                <a:tableStyleId>{FBEFFEB6-46D2-4760-8E01-4261F7B6CF54}</a:tableStyleId>
              </a:tblPr>
              <a:tblGrid>
                <a:gridCol w="2314575"/>
                <a:gridCol w="1366300"/>
                <a:gridCol w="1149475"/>
                <a:gridCol w="6771075"/>
              </a:tblGrid>
              <a:tr h="381000">
                <a:tc>
                  <a:txBody>
                    <a:bodyPr/>
                    <a:lstStyle/>
                    <a:p>
                      <a:pPr indent="0" lvl="0" marL="0" rtl="0" algn="l">
                        <a:spcBef>
                          <a:spcPts val="0"/>
                        </a:spcBef>
                        <a:spcAft>
                          <a:spcPts val="0"/>
                        </a:spcAft>
                        <a:buNone/>
                      </a:pPr>
                      <a:r>
                        <a:rPr b="1" lang="en-US" sz="1600"/>
                        <a:t>Risks</a:t>
                      </a:r>
                      <a:endParaRPr b="1" sz="1600"/>
                    </a:p>
                  </a:txBody>
                  <a:tcPr marT="91425" marB="91425" marR="91425" marL="91425"/>
                </a:tc>
                <a:tc>
                  <a:txBody>
                    <a:bodyPr/>
                    <a:lstStyle/>
                    <a:p>
                      <a:pPr indent="0" lvl="0" marL="0" rtl="0" algn="l">
                        <a:spcBef>
                          <a:spcPts val="0"/>
                        </a:spcBef>
                        <a:spcAft>
                          <a:spcPts val="0"/>
                        </a:spcAft>
                        <a:buNone/>
                      </a:pPr>
                      <a:r>
                        <a:rPr b="1" lang="en-US" sz="1600"/>
                        <a:t>Likelihood</a:t>
                      </a:r>
                      <a:endParaRPr b="1" sz="1600"/>
                    </a:p>
                  </a:txBody>
                  <a:tcPr marT="91425" marB="91425" marR="91425" marL="91425"/>
                </a:tc>
                <a:tc>
                  <a:txBody>
                    <a:bodyPr/>
                    <a:lstStyle/>
                    <a:p>
                      <a:pPr indent="0" lvl="0" marL="0" rtl="0" algn="l">
                        <a:spcBef>
                          <a:spcPts val="0"/>
                        </a:spcBef>
                        <a:spcAft>
                          <a:spcPts val="0"/>
                        </a:spcAft>
                        <a:buNone/>
                      </a:pPr>
                      <a:r>
                        <a:rPr b="1" lang="en-US" sz="1600"/>
                        <a:t>Impact</a:t>
                      </a:r>
                      <a:endParaRPr b="1" sz="1600"/>
                    </a:p>
                  </a:txBody>
                  <a:tcPr marT="91425" marB="91425" marR="91425" marL="91425"/>
                </a:tc>
                <a:tc>
                  <a:txBody>
                    <a:bodyPr/>
                    <a:lstStyle/>
                    <a:p>
                      <a:pPr indent="0" lvl="0" marL="0" rtl="0" algn="l">
                        <a:spcBef>
                          <a:spcPts val="0"/>
                        </a:spcBef>
                        <a:spcAft>
                          <a:spcPts val="0"/>
                        </a:spcAft>
                        <a:buNone/>
                      </a:pPr>
                      <a:r>
                        <a:rPr b="1" lang="en-US" sz="1600"/>
                        <a:t>Mitigation Strategy</a:t>
                      </a:r>
                      <a:endParaRPr b="1" sz="1600"/>
                    </a:p>
                  </a:txBody>
                  <a:tcPr marT="91425" marB="91425" marR="91425" marL="91425"/>
                </a:tc>
              </a:tr>
              <a:tr h="381000">
                <a:tc>
                  <a:txBody>
                    <a:bodyPr/>
                    <a:lstStyle/>
                    <a:p>
                      <a:pPr indent="0" lvl="0" marL="0" rtl="0" algn="l">
                        <a:spcBef>
                          <a:spcPts val="0"/>
                        </a:spcBef>
                        <a:spcAft>
                          <a:spcPts val="0"/>
                        </a:spcAft>
                        <a:buNone/>
                      </a:pPr>
                      <a:r>
                        <a:rPr b="1" lang="en-US"/>
                        <a:t>Cyberattacks or Data Breaches</a:t>
                      </a:r>
                      <a:endParaRPr b="1"/>
                    </a:p>
                  </a:txBody>
                  <a:tcPr marT="91425" marB="91425" marR="91425" marL="91425"/>
                </a:tc>
                <a:tc>
                  <a:txBody>
                    <a:bodyPr/>
                    <a:lstStyle/>
                    <a:p>
                      <a:pPr indent="0" lvl="0" marL="0" rtl="0" algn="l">
                        <a:spcBef>
                          <a:spcPts val="0"/>
                        </a:spcBef>
                        <a:spcAft>
                          <a:spcPts val="0"/>
                        </a:spcAft>
                        <a:buNone/>
                      </a:pPr>
                      <a:r>
                        <a:rPr lang="en-US"/>
                        <a:t>Low</a:t>
                      </a:r>
                      <a:endParaRPr/>
                    </a:p>
                  </a:txBody>
                  <a:tcPr marT="91425" marB="91425" marR="91425" marL="91425"/>
                </a:tc>
                <a:tc>
                  <a:txBody>
                    <a:bodyPr/>
                    <a:lstStyle/>
                    <a:p>
                      <a:pPr indent="0" lvl="0" marL="0" rtl="0" algn="l">
                        <a:spcBef>
                          <a:spcPts val="0"/>
                        </a:spcBef>
                        <a:spcAft>
                          <a:spcPts val="0"/>
                        </a:spcAft>
                        <a:buNone/>
                      </a:pPr>
                      <a:r>
                        <a:rPr lang="en-US"/>
                        <a:t>High</a:t>
                      </a:r>
                      <a:endParaRPr/>
                    </a:p>
                  </a:txBody>
                  <a:tcPr marT="91425" marB="91425" marR="91425" marL="91425"/>
                </a:tc>
                <a:tc>
                  <a:txBody>
                    <a:bodyPr/>
                    <a:lstStyle/>
                    <a:p>
                      <a:pPr indent="0" lvl="0" marL="0" rtl="0" algn="l">
                        <a:spcBef>
                          <a:spcPts val="0"/>
                        </a:spcBef>
                        <a:spcAft>
                          <a:spcPts val="0"/>
                        </a:spcAft>
                        <a:buNone/>
                      </a:pPr>
                      <a:r>
                        <a:rPr lang="en-US"/>
                        <a:t>Advanced cybersecurity measures, continuous monitoring, and incident response planning.</a:t>
                      </a:r>
                      <a:endParaRPr/>
                    </a:p>
                  </a:txBody>
                  <a:tcPr marT="91425" marB="91425" marR="91425" marL="91425"/>
                </a:tc>
              </a:tr>
              <a:tr h="381000">
                <a:tc>
                  <a:txBody>
                    <a:bodyPr/>
                    <a:lstStyle/>
                    <a:p>
                      <a:pPr indent="0" lvl="0" marL="0" rtl="0" algn="l">
                        <a:spcBef>
                          <a:spcPts val="0"/>
                        </a:spcBef>
                        <a:spcAft>
                          <a:spcPts val="0"/>
                        </a:spcAft>
                        <a:buNone/>
                      </a:pPr>
                      <a:r>
                        <a:rPr b="1" lang="en-US"/>
                        <a:t>Regulatory Non-Compliance (PIPEDA Standards)</a:t>
                      </a:r>
                      <a:endParaRPr b="1"/>
                    </a:p>
                  </a:txBody>
                  <a:tcPr marT="91425" marB="91425" marR="91425" marL="91425"/>
                </a:tc>
                <a:tc>
                  <a:txBody>
                    <a:bodyPr/>
                    <a:lstStyle/>
                    <a:p>
                      <a:pPr indent="0" lvl="0" marL="0" rtl="0" algn="l">
                        <a:spcBef>
                          <a:spcPts val="0"/>
                        </a:spcBef>
                        <a:spcAft>
                          <a:spcPts val="0"/>
                        </a:spcAft>
                        <a:buNone/>
                      </a:pPr>
                      <a:r>
                        <a:rPr lang="en-US"/>
                        <a:t>Low</a:t>
                      </a:r>
                      <a:endParaRPr/>
                    </a:p>
                  </a:txBody>
                  <a:tcPr marT="91425" marB="91425" marR="91425" marL="91425"/>
                </a:tc>
                <a:tc>
                  <a:txBody>
                    <a:bodyPr/>
                    <a:lstStyle/>
                    <a:p>
                      <a:pPr indent="0" lvl="0" marL="0" rtl="0" algn="l">
                        <a:spcBef>
                          <a:spcPts val="0"/>
                        </a:spcBef>
                        <a:spcAft>
                          <a:spcPts val="0"/>
                        </a:spcAft>
                        <a:buNone/>
                      </a:pPr>
                      <a:r>
                        <a:rPr lang="en-US"/>
                        <a:t>High</a:t>
                      </a:r>
                      <a:endParaRPr/>
                    </a:p>
                  </a:txBody>
                  <a:tcPr marT="91425" marB="91425" marR="91425" marL="91425"/>
                </a:tc>
                <a:tc>
                  <a:txBody>
                    <a:bodyPr/>
                    <a:lstStyle/>
                    <a:p>
                      <a:pPr indent="0" lvl="0" marL="0" rtl="0" algn="l">
                        <a:spcBef>
                          <a:spcPts val="0"/>
                        </a:spcBef>
                        <a:spcAft>
                          <a:spcPts val="0"/>
                        </a:spcAft>
                        <a:buNone/>
                      </a:pPr>
                      <a:r>
                        <a:rPr lang="en-US"/>
                        <a:t>Regular compliance audits, legal counsel engagement, and updated staff training.</a:t>
                      </a:r>
                      <a:endParaRPr/>
                    </a:p>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b="1" lang="en-US"/>
                        <a:t>Failure of Image Recognition Algorithms</a:t>
                      </a:r>
                      <a:endParaRPr b="1"/>
                    </a:p>
                  </a:txBody>
                  <a:tcPr marT="91425" marB="91425" marR="91425" marL="91425"/>
                </a:tc>
                <a:tc>
                  <a:txBody>
                    <a:bodyPr/>
                    <a:lstStyle/>
                    <a:p>
                      <a:pPr indent="0" lvl="0" marL="0" rtl="0" algn="l">
                        <a:spcBef>
                          <a:spcPts val="0"/>
                        </a:spcBef>
                        <a:spcAft>
                          <a:spcPts val="0"/>
                        </a:spcAft>
                        <a:buNone/>
                      </a:pPr>
                      <a:r>
                        <a:rPr lang="en-US"/>
                        <a:t>High</a:t>
                      </a:r>
                      <a:endParaRPr/>
                    </a:p>
                  </a:txBody>
                  <a:tcPr marT="91425" marB="91425" marR="91425" marL="91425"/>
                </a:tc>
                <a:tc>
                  <a:txBody>
                    <a:bodyPr/>
                    <a:lstStyle/>
                    <a:p>
                      <a:pPr indent="0" lvl="0" marL="0" rtl="0" algn="l">
                        <a:spcBef>
                          <a:spcPts val="0"/>
                        </a:spcBef>
                        <a:spcAft>
                          <a:spcPts val="0"/>
                        </a:spcAft>
                        <a:buNone/>
                      </a:pPr>
                      <a:r>
                        <a:rPr lang="en-US"/>
                        <a:t>Medium</a:t>
                      </a:r>
                      <a:endParaRPr/>
                    </a:p>
                  </a:txBody>
                  <a:tcPr marT="91425" marB="91425" marR="91425" marL="91425"/>
                </a:tc>
                <a:tc>
                  <a:txBody>
                    <a:bodyPr/>
                    <a:lstStyle/>
                    <a:p>
                      <a:pPr indent="0" lvl="0" marL="0" rtl="0" algn="l">
                        <a:spcBef>
                          <a:spcPts val="0"/>
                        </a:spcBef>
                        <a:spcAft>
                          <a:spcPts val="0"/>
                        </a:spcAft>
                        <a:buNone/>
                      </a:pPr>
                      <a:r>
                        <a:rPr lang="en-US"/>
                        <a:t>Rigorous algorithm testing, iterative improvements, and fallback manual verification.</a:t>
                      </a:r>
                      <a:endParaRPr/>
                    </a:p>
                  </a:txBody>
                  <a:tcPr marT="91425" marB="91425" marR="91425" marL="91425"/>
                </a:tc>
              </a:tr>
              <a:tr h="381000">
                <a:tc>
                  <a:txBody>
                    <a:bodyPr/>
                    <a:lstStyle/>
                    <a:p>
                      <a:pPr indent="0" lvl="0" marL="0" rtl="0" algn="l">
                        <a:spcBef>
                          <a:spcPts val="0"/>
                        </a:spcBef>
                        <a:spcAft>
                          <a:spcPts val="0"/>
                        </a:spcAft>
                        <a:buNone/>
                      </a:pPr>
                      <a:r>
                        <a:rPr b="1" lang="en-US"/>
                        <a:t>Slow Customer Adoption</a:t>
                      </a:r>
                      <a:endParaRPr b="1"/>
                    </a:p>
                  </a:txBody>
                  <a:tcPr marT="91425" marB="91425" marR="91425" marL="91425"/>
                </a:tc>
                <a:tc>
                  <a:txBody>
                    <a:bodyPr/>
                    <a:lstStyle/>
                    <a:p>
                      <a:pPr indent="0" lvl="0" marL="0" rtl="0" algn="l">
                        <a:spcBef>
                          <a:spcPts val="0"/>
                        </a:spcBef>
                        <a:spcAft>
                          <a:spcPts val="0"/>
                        </a:spcAft>
                        <a:buNone/>
                      </a:pPr>
                      <a:r>
                        <a:rPr lang="en-US"/>
                        <a:t>Medium</a:t>
                      </a:r>
                      <a:endParaRPr/>
                    </a:p>
                  </a:txBody>
                  <a:tcPr marT="91425" marB="91425" marR="91425" marL="91425"/>
                </a:tc>
                <a:tc>
                  <a:txBody>
                    <a:bodyPr/>
                    <a:lstStyle/>
                    <a:p>
                      <a:pPr indent="0" lvl="0" marL="0" rtl="0" algn="l">
                        <a:spcBef>
                          <a:spcPts val="0"/>
                        </a:spcBef>
                        <a:spcAft>
                          <a:spcPts val="0"/>
                        </a:spcAft>
                        <a:buNone/>
                      </a:pPr>
                      <a:r>
                        <a:rPr lang="en-US"/>
                        <a:t>Medium</a:t>
                      </a:r>
                      <a:endParaRPr/>
                    </a:p>
                  </a:txBody>
                  <a:tcPr marT="91425" marB="91425" marR="91425" marL="91425"/>
                </a:tc>
                <a:tc>
                  <a:txBody>
                    <a:bodyPr/>
                    <a:lstStyle/>
                    <a:p>
                      <a:pPr indent="0" lvl="0" marL="0" rtl="0" algn="l">
                        <a:spcBef>
                          <a:spcPts val="0"/>
                        </a:spcBef>
                        <a:spcAft>
                          <a:spcPts val="0"/>
                        </a:spcAft>
                        <a:buNone/>
                      </a:pPr>
                      <a:r>
                        <a:rPr lang="en-US"/>
                        <a:t>Targeted marketing, customer training, monitoring adoption rates, and iterative feature improvements.</a:t>
                      </a:r>
                      <a:endParaRPr/>
                    </a:p>
                  </a:txBody>
                  <a:tcPr marT="91425" marB="91425" marR="91425" marL="91425"/>
                </a:tc>
              </a:tr>
              <a:tr h="381000">
                <a:tc>
                  <a:txBody>
                    <a:bodyPr/>
                    <a:lstStyle/>
                    <a:p>
                      <a:pPr indent="0" lvl="0" marL="0" rtl="0" algn="l">
                        <a:spcBef>
                          <a:spcPts val="0"/>
                        </a:spcBef>
                        <a:spcAft>
                          <a:spcPts val="0"/>
                        </a:spcAft>
                        <a:buNone/>
                      </a:pPr>
                      <a:r>
                        <a:rPr b="1" lang="en-US"/>
                        <a:t>Scope Creep &amp; Cost Overruns</a:t>
                      </a:r>
                      <a:endParaRPr b="1"/>
                    </a:p>
                  </a:txBody>
                  <a:tcPr marT="91425" marB="91425" marR="91425" marL="91425"/>
                </a:tc>
                <a:tc>
                  <a:txBody>
                    <a:bodyPr/>
                    <a:lstStyle/>
                    <a:p>
                      <a:pPr indent="0" lvl="0" marL="0" rtl="0" algn="l">
                        <a:spcBef>
                          <a:spcPts val="0"/>
                        </a:spcBef>
                        <a:spcAft>
                          <a:spcPts val="0"/>
                        </a:spcAft>
                        <a:buNone/>
                      </a:pPr>
                      <a:r>
                        <a:rPr lang="en-US"/>
                        <a:t>Low</a:t>
                      </a:r>
                      <a:endParaRPr/>
                    </a:p>
                  </a:txBody>
                  <a:tcPr marT="91425" marB="91425" marR="91425" marL="91425"/>
                </a:tc>
                <a:tc>
                  <a:txBody>
                    <a:bodyPr/>
                    <a:lstStyle/>
                    <a:p>
                      <a:pPr indent="0" lvl="0" marL="0" rtl="0" algn="l">
                        <a:spcBef>
                          <a:spcPts val="0"/>
                        </a:spcBef>
                        <a:spcAft>
                          <a:spcPts val="0"/>
                        </a:spcAft>
                        <a:buNone/>
                      </a:pPr>
                      <a:r>
                        <a:rPr lang="en-US"/>
                        <a:t>Medium</a:t>
                      </a:r>
                      <a:endParaRPr/>
                    </a:p>
                  </a:txBody>
                  <a:tcPr marT="91425" marB="91425" marR="91425" marL="91425"/>
                </a:tc>
                <a:tc>
                  <a:txBody>
                    <a:bodyPr/>
                    <a:lstStyle/>
                    <a:p>
                      <a:pPr indent="0" lvl="0" marL="0" rtl="0" algn="l">
                        <a:spcBef>
                          <a:spcPts val="0"/>
                        </a:spcBef>
                        <a:spcAft>
                          <a:spcPts val="0"/>
                        </a:spcAft>
                        <a:buNone/>
                      </a:pPr>
                      <a:r>
                        <a:rPr lang="en-US"/>
                        <a:t>Strict scope management, contingency budgets, and regular financial reviews.</a:t>
                      </a:r>
                      <a:endParaRPr/>
                    </a:p>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26"/>
          <p:cNvSpPr/>
          <p:nvPr/>
        </p:nvSpPr>
        <p:spPr>
          <a:xfrm>
            <a:off x="0" y="6553200"/>
            <a:ext cx="7714500" cy="304800"/>
          </a:xfrm>
          <a:prstGeom prst="rect">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36" name="Google Shape;536;p26"/>
          <p:cNvGrpSpPr/>
          <p:nvPr/>
        </p:nvGrpSpPr>
        <p:grpSpPr>
          <a:xfrm>
            <a:off x="0" y="0"/>
            <a:ext cx="12192000" cy="1117500"/>
            <a:chOff x="0" y="0"/>
            <a:chExt cx="12192000" cy="1117500"/>
          </a:xfrm>
        </p:grpSpPr>
        <p:sp>
          <p:nvSpPr>
            <p:cNvPr id="537" name="Google Shape;537;p26"/>
            <p:cNvSpPr/>
            <p:nvPr/>
          </p:nvSpPr>
          <p:spPr>
            <a:xfrm>
              <a:off x="0" y="0"/>
              <a:ext cx="12192000" cy="11175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8" name="Google Shape;538;p26"/>
            <p:cNvSpPr txBox="1"/>
            <p:nvPr/>
          </p:nvSpPr>
          <p:spPr>
            <a:xfrm>
              <a:off x="805400" y="304799"/>
              <a:ext cx="11386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262626"/>
                  </a:solidFill>
                  <a:latin typeface="Montserrat"/>
                  <a:ea typeface="Montserrat"/>
                  <a:cs typeface="Montserrat"/>
                  <a:sym typeface="Montserrat"/>
                </a:rPr>
                <a:t>STAKEHOLDER RISKS HEATMAP</a:t>
              </a:r>
              <a:endParaRPr b="1" sz="2800">
                <a:solidFill>
                  <a:srgbClr val="262626"/>
                </a:solidFill>
                <a:latin typeface="Montserrat"/>
                <a:ea typeface="Montserrat"/>
                <a:cs typeface="Montserrat"/>
                <a:sym typeface="Montserrat"/>
              </a:endParaRPr>
            </a:p>
          </p:txBody>
        </p:sp>
        <p:grpSp>
          <p:nvGrpSpPr>
            <p:cNvPr id="539" name="Google Shape;539;p26"/>
            <p:cNvGrpSpPr/>
            <p:nvPr/>
          </p:nvGrpSpPr>
          <p:grpSpPr>
            <a:xfrm>
              <a:off x="0" y="304800"/>
              <a:ext cx="723900" cy="523200"/>
              <a:chOff x="0" y="304799"/>
              <a:chExt cx="723900" cy="523200"/>
            </a:xfrm>
          </p:grpSpPr>
          <p:sp>
            <p:nvSpPr>
              <p:cNvPr id="540" name="Google Shape;540;p26"/>
              <p:cNvSpPr/>
              <p:nvPr/>
            </p:nvSpPr>
            <p:spPr>
              <a:xfrm>
                <a:off x="0" y="304799"/>
                <a:ext cx="723900" cy="523200"/>
              </a:xfrm>
              <a:prstGeom prst="homePlate">
                <a:avLst>
                  <a:gd fmla="val 50000" name="adj"/>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41" name="Google Shape;541;p26"/>
              <p:cNvGrpSpPr/>
              <p:nvPr/>
            </p:nvGrpSpPr>
            <p:grpSpPr>
              <a:xfrm>
                <a:off x="124398" y="445757"/>
                <a:ext cx="348657" cy="241814"/>
                <a:chOff x="5348196" y="4846116"/>
                <a:chExt cx="1573362" cy="1091217"/>
              </a:xfrm>
            </p:grpSpPr>
            <p:sp>
              <p:nvSpPr>
                <p:cNvPr id="542" name="Google Shape;542;p26"/>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3" name="Google Shape;543;p26"/>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4" name="Google Shape;544;p26"/>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5" name="Google Shape;545;p26"/>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6" name="Google Shape;546;p26"/>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7" name="Google Shape;547;p26"/>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8" name="Google Shape;548;p26"/>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49" name="Google Shape;549;p26"/>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pic>
        <p:nvPicPr>
          <p:cNvPr id="550" name="Google Shape;550;p26"/>
          <p:cNvPicPr preferRelativeResize="0"/>
          <p:nvPr/>
        </p:nvPicPr>
        <p:blipFill>
          <a:blip r:embed="rId3">
            <a:alphaModFix/>
          </a:blip>
          <a:stretch>
            <a:fillRect/>
          </a:stretch>
        </p:blipFill>
        <p:spPr>
          <a:xfrm>
            <a:off x="304800" y="1422300"/>
            <a:ext cx="11483325" cy="4493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27"/>
          <p:cNvSpPr/>
          <p:nvPr/>
        </p:nvSpPr>
        <p:spPr>
          <a:xfrm>
            <a:off x="0" y="6553200"/>
            <a:ext cx="7714500" cy="304800"/>
          </a:xfrm>
          <a:prstGeom prst="rect">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56" name="Google Shape;556;p27"/>
          <p:cNvGrpSpPr/>
          <p:nvPr/>
        </p:nvGrpSpPr>
        <p:grpSpPr>
          <a:xfrm>
            <a:off x="0" y="0"/>
            <a:ext cx="12192000" cy="1117500"/>
            <a:chOff x="0" y="0"/>
            <a:chExt cx="12192000" cy="1117500"/>
          </a:xfrm>
        </p:grpSpPr>
        <p:sp>
          <p:nvSpPr>
            <p:cNvPr id="557" name="Google Shape;557;p27"/>
            <p:cNvSpPr/>
            <p:nvPr/>
          </p:nvSpPr>
          <p:spPr>
            <a:xfrm>
              <a:off x="0" y="0"/>
              <a:ext cx="12192000" cy="11175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58" name="Google Shape;558;p27"/>
            <p:cNvSpPr txBox="1"/>
            <p:nvPr/>
          </p:nvSpPr>
          <p:spPr>
            <a:xfrm>
              <a:off x="805400" y="304799"/>
              <a:ext cx="11386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262626"/>
                  </a:solidFill>
                  <a:latin typeface="Montserrat"/>
                  <a:ea typeface="Montserrat"/>
                  <a:cs typeface="Montserrat"/>
                  <a:sym typeface="Montserrat"/>
                </a:rPr>
                <a:t>💰</a:t>
              </a:r>
              <a:r>
                <a:rPr b="1" lang="en-US" sz="2800">
                  <a:solidFill>
                    <a:srgbClr val="262626"/>
                  </a:solidFill>
                  <a:latin typeface="Montserrat"/>
                  <a:ea typeface="Montserrat"/>
                  <a:cs typeface="Montserrat"/>
                  <a:sym typeface="Montserrat"/>
                </a:rPr>
                <a:t>FINANCIAL ANALYSIS </a:t>
              </a:r>
              <a:endParaRPr b="1" sz="2800">
                <a:solidFill>
                  <a:srgbClr val="262626"/>
                </a:solidFill>
                <a:latin typeface="Montserrat"/>
                <a:ea typeface="Montserrat"/>
                <a:cs typeface="Montserrat"/>
                <a:sym typeface="Montserrat"/>
              </a:endParaRPr>
            </a:p>
          </p:txBody>
        </p:sp>
        <p:grpSp>
          <p:nvGrpSpPr>
            <p:cNvPr id="559" name="Google Shape;559;p27"/>
            <p:cNvGrpSpPr/>
            <p:nvPr/>
          </p:nvGrpSpPr>
          <p:grpSpPr>
            <a:xfrm>
              <a:off x="0" y="304800"/>
              <a:ext cx="723900" cy="523200"/>
              <a:chOff x="0" y="304799"/>
              <a:chExt cx="723900" cy="523200"/>
            </a:xfrm>
          </p:grpSpPr>
          <p:sp>
            <p:nvSpPr>
              <p:cNvPr id="560" name="Google Shape;560;p27"/>
              <p:cNvSpPr/>
              <p:nvPr/>
            </p:nvSpPr>
            <p:spPr>
              <a:xfrm>
                <a:off x="0" y="304799"/>
                <a:ext cx="723900" cy="523200"/>
              </a:xfrm>
              <a:prstGeom prst="homePlate">
                <a:avLst>
                  <a:gd fmla="val 50000" name="adj"/>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61" name="Google Shape;561;p27"/>
              <p:cNvGrpSpPr/>
              <p:nvPr/>
            </p:nvGrpSpPr>
            <p:grpSpPr>
              <a:xfrm>
                <a:off x="124398" y="445757"/>
                <a:ext cx="348657" cy="241814"/>
                <a:chOff x="5348196" y="4846116"/>
                <a:chExt cx="1573362" cy="1091217"/>
              </a:xfrm>
            </p:grpSpPr>
            <p:sp>
              <p:nvSpPr>
                <p:cNvPr id="562" name="Google Shape;562;p27"/>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63" name="Google Shape;563;p27"/>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64" name="Google Shape;564;p27"/>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65" name="Google Shape;565;p27"/>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66" name="Google Shape;566;p27"/>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67" name="Google Shape;567;p27"/>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68" name="Google Shape;568;p27"/>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69" name="Google Shape;569;p27"/>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sp>
        <p:nvSpPr>
          <p:cNvPr id="570" name="Google Shape;570;p27"/>
          <p:cNvSpPr/>
          <p:nvPr/>
        </p:nvSpPr>
        <p:spPr>
          <a:xfrm>
            <a:off x="225375" y="1413750"/>
            <a:ext cx="5706900" cy="1261200"/>
          </a:xfrm>
          <a:prstGeom prst="roundRect">
            <a:avLst>
              <a:gd fmla="val 16667"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rPr b="1" lang="en-US" sz="1700">
                <a:solidFill>
                  <a:schemeClr val="accent2"/>
                </a:solidFill>
                <a:latin typeface="Montserrat"/>
                <a:ea typeface="Montserrat"/>
                <a:cs typeface="Montserrat"/>
                <a:sym typeface="Montserrat"/>
              </a:rPr>
              <a:t>💸PROJECT COSTS</a:t>
            </a:r>
            <a:endParaRPr sz="1700"/>
          </a:p>
          <a:p>
            <a:pPr indent="0" lvl="0" marL="0" marR="0" rtl="0" algn="l">
              <a:spcBef>
                <a:spcPts val="0"/>
              </a:spcBef>
              <a:spcAft>
                <a:spcPts val="0"/>
              </a:spcAft>
              <a:buNone/>
            </a:pPr>
            <a:r>
              <a:rPr lang="en-US" sz="1700">
                <a:solidFill>
                  <a:srgbClr val="262626"/>
                </a:solidFill>
                <a:latin typeface="Montserrat"/>
                <a:ea typeface="Montserrat"/>
                <a:cs typeface="Montserrat"/>
                <a:sym typeface="Montserrat"/>
              </a:rPr>
              <a:t>One-time implementation cost: $5M</a:t>
            </a:r>
            <a:endParaRPr b="1" sz="1700">
              <a:solidFill>
                <a:srgbClr val="262626"/>
              </a:solidFill>
              <a:latin typeface="Montserrat"/>
              <a:ea typeface="Montserrat"/>
              <a:cs typeface="Montserrat"/>
              <a:sym typeface="Montserrat"/>
            </a:endParaRPr>
          </a:p>
          <a:p>
            <a:pPr indent="0" lvl="0" marL="0" marR="0" rtl="0" algn="l">
              <a:spcBef>
                <a:spcPts val="0"/>
              </a:spcBef>
              <a:spcAft>
                <a:spcPts val="0"/>
              </a:spcAft>
              <a:buNone/>
            </a:pPr>
            <a:r>
              <a:rPr lang="en-US" sz="1700">
                <a:solidFill>
                  <a:srgbClr val="262626"/>
                </a:solidFill>
                <a:latin typeface="Montserrat"/>
                <a:ea typeface="Montserrat"/>
                <a:cs typeface="Montserrat"/>
                <a:sym typeface="Montserrat"/>
              </a:rPr>
              <a:t>Key Areas: Technology development, security integration, marketing, staff training</a:t>
            </a:r>
            <a:endParaRPr sz="1700">
              <a:solidFill>
                <a:srgbClr val="262626"/>
              </a:solidFill>
              <a:latin typeface="Montserrat"/>
              <a:ea typeface="Montserrat"/>
              <a:cs typeface="Montserrat"/>
              <a:sym typeface="Montserrat"/>
            </a:endParaRPr>
          </a:p>
        </p:txBody>
      </p:sp>
      <p:sp>
        <p:nvSpPr>
          <p:cNvPr id="571" name="Google Shape;571;p27"/>
          <p:cNvSpPr/>
          <p:nvPr/>
        </p:nvSpPr>
        <p:spPr>
          <a:xfrm>
            <a:off x="160425" y="3085025"/>
            <a:ext cx="6442800" cy="3067200"/>
          </a:xfrm>
          <a:prstGeom prst="roundRect">
            <a:avLst>
              <a:gd fmla="val 16667"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rPr b="1" lang="en-US" sz="1700">
                <a:solidFill>
                  <a:schemeClr val="accent2"/>
                </a:solidFill>
                <a:latin typeface="Montserrat"/>
                <a:ea typeface="Montserrat"/>
                <a:cs typeface="Montserrat"/>
                <a:sym typeface="Montserrat"/>
              </a:rPr>
              <a:t>📈FINANCIAL BENEFITS</a:t>
            </a:r>
            <a:endParaRPr sz="1700"/>
          </a:p>
          <a:p>
            <a:pPr indent="-336550" lvl="0" marL="457200" marR="0" rtl="0" algn="l">
              <a:lnSpc>
                <a:spcPct val="115000"/>
              </a:lnSpc>
              <a:spcBef>
                <a:spcPts val="1000"/>
              </a:spcBef>
              <a:spcAft>
                <a:spcPts val="0"/>
              </a:spcAft>
              <a:buClr>
                <a:srgbClr val="262626"/>
              </a:buClr>
              <a:buSzPts val="1700"/>
              <a:buFont typeface="Montserrat"/>
              <a:buChar char="-"/>
            </a:pPr>
            <a:r>
              <a:rPr lang="en-US" sz="1700">
                <a:solidFill>
                  <a:srgbClr val="262626"/>
                </a:solidFill>
                <a:latin typeface="Montserrat"/>
                <a:ea typeface="Montserrat"/>
                <a:cs typeface="Montserrat"/>
                <a:sym typeface="Montserrat"/>
              </a:rPr>
              <a:t>Annual operational cost savings  (reduced manual processing, branch workload)</a:t>
            </a:r>
            <a:endParaRPr sz="1700">
              <a:solidFill>
                <a:srgbClr val="262626"/>
              </a:solidFill>
              <a:latin typeface="Montserrat"/>
              <a:ea typeface="Montserrat"/>
              <a:cs typeface="Montserrat"/>
              <a:sym typeface="Montserrat"/>
            </a:endParaRPr>
          </a:p>
          <a:p>
            <a:pPr indent="-336550" lvl="0" marL="457200" marR="0" rtl="0" algn="l">
              <a:lnSpc>
                <a:spcPct val="115000"/>
              </a:lnSpc>
              <a:spcBef>
                <a:spcPts val="0"/>
              </a:spcBef>
              <a:spcAft>
                <a:spcPts val="0"/>
              </a:spcAft>
              <a:buClr>
                <a:srgbClr val="262626"/>
              </a:buClr>
              <a:buSzPts val="1700"/>
              <a:buFont typeface="Montserrat"/>
              <a:buChar char="-"/>
            </a:pPr>
            <a:r>
              <a:rPr lang="en-US" sz="1700">
                <a:solidFill>
                  <a:srgbClr val="262626"/>
                </a:solidFill>
                <a:latin typeface="Montserrat"/>
                <a:ea typeface="Montserrat"/>
                <a:cs typeface="Montserrat"/>
                <a:sym typeface="Montserrat"/>
              </a:rPr>
              <a:t>Digital revenue/year from increased digital adoption</a:t>
            </a:r>
            <a:endParaRPr sz="1700">
              <a:solidFill>
                <a:srgbClr val="262626"/>
              </a:solidFill>
              <a:latin typeface="Montserrat"/>
              <a:ea typeface="Montserrat"/>
              <a:cs typeface="Montserrat"/>
              <a:sym typeface="Montserrat"/>
            </a:endParaRPr>
          </a:p>
          <a:p>
            <a:pPr indent="-336550" lvl="0" marL="457200" marR="0" rtl="0" algn="l">
              <a:lnSpc>
                <a:spcPct val="115000"/>
              </a:lnSpc>
              <a:spcBef>
                <a:spcPts val="0"/>
              </a:spcBef>
              <a:spcAft>
                <a:spcPts val="0"/>
              </a:spcAft>
              <a:buClr>
                <a:srgbClr val="262626"/>
              </a:buClr>
              <a:buSzPts val="1700"/>
              <a:buFont typeface="Montserrat"/>
              <a:buChar char="-"/>
            </a:pPr>
            <a:r>
              <a:rPr lang="en-US" sz="1700">
                <a:solidFill>
                  <a:srgbClr val="262626"/>
                </a:solidFill>
                <a:latin typeface="Montserrat"/>
                <a:ea typeface="Montserrat"/>
                <a:cs typeface="Montserrat"/>
                <a:sym typeface="Montserrat"/>
              </a:rPr>
              <a:t>Faster funds availability improves cash flow, customer satisfaction, and retention</a:t>
            </a:r>
            <a:endParaRPr sz="1700">
              <a:solidFill>
                <a:srgbClr val="262626"/>
              </a:solidFill>
              <a:latin typeface="Montserrat"/>
              <a:ea typeface="Montserrat"/>
              <a:cs typeface="Montserrat"/>
              <a:sym typeface="Montserrat"/>
            </a:endParaRPr>
          </a:p>
          <a:p>
            <a:pPr indent="-336550" lvl="0" marL="457200" marR="0" rtl="0" algn="l">
              <a:lnSpc>
                <a:spcPct val="115000"/>
              </a:lnSpc>
              <a:spcBef>
                <a:spcPts val="0"/>
              </a:spcBef>
              <a:spcAft>
                <a:spcPts val="0"/>
              </a:spcAft>
              <a:buClr>
                <a:srgbClr val="262626"/>
              </a:buClr>
              <a:buSzPts val="1700"/>
              <a:buFont typeface="Montserrat"/>
              <a:buChar char="-"/>
            </a:pPr>
            <a:r>
              <a:rPr lang="en-US" sz="1700">
                <a:solidFill>
                  <a:srgbClr val="262626"/>
                </a:solidFill>
                <a:latin typeface="Montserrat"/>
                <a:ea typeface="Montserrat"/>
                <a:cs typeface="Montserrat"/>
                <a:sym typeface="Montserrat"/>
              </a:rPr>
              <a:t>Improved compliance reduces potential regulatory penalties</a:t>
            </a:r>
            <a:endParaRPr sz="1700">
              <a:solidFill>
                <a:srgbClr val="262626"/>
              </a:solidFill>
              <a:latin typeface="Montserrat"/>
              <a:ea typeface="Montserrat"/>
              <a:cs typeface="Montserrat"/>
              <a:sym typeface="Montserrat"/>
            </a:endParaRPr>
          </a:p>
        </p:txBody>
      </p:sp>
      <p:sp>
        <p:nvSpPr>
          <p:cNvPr id="572" name="Google Shape;572;p27"/>
          <p:cNvSpPr/>
          <p:nvPr/>
        </p:nvSpPr>
        <p:spPr>
          <a:xfrm>
            <a:off x="6824550" y="1179275"/>
            <a:ext cx="5039700" cy="2376300"/>
          </a:xfrm>
          <a:prstGeom prst="roundRect">
            <a:avLst>
              <a:gd fmla="val 16667"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rPr b="1" lang="en-US" sz="1700">
                <a:solidFill>
                  <a:schemeClr val="accent2"/>
                </a:solidFill>
                <a:latin typeface="Montserrat"/>
                <a:ea typeface="Montserrat"/>
                <a:cs typeface="Montserrat"/>
                <a:sym typeface="Montserrat"/>
              </a:rPr>
              <a:t>📈ROI</a:t>
            </a:r>
            <a:endParaRPr sz="1700"/>
          </a:p>
          <a:p>
            <a:pPr indent="-336550" lvl="0" marL="457200" marR="0" rtl="0" algn="l">
              <a:lnSpc>
                <a:spcPct val="115000"/>
              </a:lnSpc>
              <a:spcBef>
                <a:spcPts val="1000"/>
              </a:spcBef>
              <a:spcAft>
                <a:spcPts val="0"/>
              </a:spcAft>
              <a:buClr>
                <a:srgbClr val="262626"/>
              </a:buClr>
              <a:buSzPts val="1700"/>
              <a:buFont typeface="Montserrat"/>
              <a:buChar char="-"/>
            </a:pPr>
            <a:r>
              <a:rPr lang="en-US" sz="1700">
                <a:solidFill>
                  <a:srgbClr val="262626"/>
                </a:solidFill>
                <a:latin typeface="Montserrat"/>
                <a:ea typeface="Montserrat"/>
                <a:cs typeface="Montserrat"/>
                <a:sym typeface="Montserrat"/>
              </a:rPr>
              <a:t>Positive ROI expected within 2–3 years</a:t>
            </a:r>
            <a:endParaRPr sz="1700">
              <a:solidFill>
                <a:srgbClr val="262626"/>
              </a:solidFill>
              <a:latin typeface="Montserrat"/>
              <a:ea typeface="Montserrat"/>
              <a:cs typeface="Montserrat"/>
              <a:sym typeface="Montserrat"/>
            </a:endParaRPr>
          </a:p>
          <a:p>
            <a:pPr indent="-336550" lvl="0" marL="457200" marR="0" rtl="0" algn="l">
              <a:lnSpc>
                <a:spcPct val="115000"/>
              </a:lnSpc>
              <a:spcBef>
                <a:spcPts val="0"/>
              </a:spcBef>
              <a:spcAft>
                <a:spcPts val="0"/>
              </a:spcAft>
              <a:buClr>
                <a:srgbClr val="262626"/>
              </a:buClr>
              <a:buSzPts val="1700"/>
              <a:buFont typeface="Montserrat"/>
              <a:buChar char="-"/>
            </a:pPr>
            <a:r>
              <a:rPr lang="en-US" sz="1700">
                <a:solidFill>
                  <a:srgbClr val="262626"/>
                </a:solidFill>
                <a:latin typeface="Montserrat"/>
                <a:ea typeface="Montserrat"/>
                <a:cs typeface="Montserrat"/>
                <a:sym typeface="Montserrat"/>
              </a:rPr>
              <a:t>Aligns with SecureBank’s $20M digital transformation goals</a:t>
            </a:r>
            <a:endParaRPr sz="1700">
              <a:solidFill>
                <a:srgbClr val="262626"/>
              </a:solidFill>
              <a:latin typeface="Montserrat"/>
              <a:ea typeface="Montserrat"/>
              <a:cs typeface="Montserrat"/>
              <a:sym typeface="Montserrat"/>
            </a:endParaRPr>
          </a:p>
          <a:p>
            <a:pPr indent="-336550" lvl="0" marL="457200" marR="0" rtl="0" algn="l">
              <a:lnSpc>
                <a:spcPct val="115000"/>
              </a:lnSpc>
              <a:spcBef>
                <a:spcPts val="0"/>
              </a:spcBef>
              <a:spcAft>
                <a:spcPts val="0"/>
              </a:spcAft>
              <a:buClr>
                <a:srgbClr val="262626"/>
              </a:buClr>
              <a:buSzPts val="1700"/>
              <a:buFont typeface="Montserrat"/>
              <a:buChar char="-"/>
            </a:pPr>
            <a:r>
              <a:rPr lang="en-US" sz="1700">
                <a:solidFill>
                  <a:srgbClr val="262626"/>
                </a:solidFill>
                <a:latin typeface="Montserrat"/>
                <a:ea typeface="Montserrat"/>
                <a:cs typeface="Montserrat"/>
                <a:sym typeface="Montserrat"/>
              </a:rPr>
              <a:t>Supports $500M revenue impact potential through improved digital banking services</a:t>
            </a:r>
            <a:endParaRPr sz="1700">
              <a:solidFill>
                <a:srgbClr val="262626"/>
              </a:solidFill>
              <a:latin typeface="Montserrat"/>
              <a:ea typeface="Montserrat"/>
              <a:cs typeface="Montserrat"/>
              <a:sym typeface="Montserrat"/>
            </a:endParaRPr>
          </a:p>
        </p:txBody>
      </p:sp>
      <p:pic>
        <p:nvPicPr>
          <p:cNvPr id="573" name="Google Shape;573;p27"/>
          <p:cNvPicPr preferRelativeResize="0"/>
          <p:nvPr/>
        </p:nvPicPr>
        <p:blipFill>
          <a:blip r:embed="rId3">
            <a:alphaModFix/>
          </a:blip>
          <a:stretch>
            <a:fillRect/>
          </a:stretch>
        </p:blipFill>
        <p:spPr>
          <a:xfrm>
            <a:off x="6975083" y="3642163"/>
            <a:ext cx="4579359" cy="28308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 name="Shape 577"/>
        <p:cNvGrpSpPr/>
        <p:nvPr/>
      </p:nvGrpSpPr>
      <p:grpSpPr>
        <a:xfrm>
          <a:off x="0" y="0"/>
          <a:ext cx="0" cy="0"/>
          <a:chOff x="0" y="0"/>
          <a:chExt cx="0" cy="0"/>
        </a:xfrm>
      </p:grpSpPr>
      <p:sp>
        <p:nvSpPr>
          <p:cNvPr id="578" name="Google Shape;578;p28"/>
          <p:cNvSpPr/>
          <p:nvPr/>
        </p:nvSpPr>
        <p:spPr>
          <a:xfrm>
            <a:off x="0" y="6553200"/>
            <a:ext cx="7714500" cy="304800"/>
          </a:xfrm>
          <a:prstGeom prst="rect">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79" name="Google Shape;579;p28"/>
          <p:cNvGrpSpPr/>
          <p:nvPr/>
        </p:nvGrpSpPr>
        <p:grpSpPr>
          <a:xfrm>
            <a:off x="0" y="0"/>
            <a:ext cx="12192000" cy="1117500"/>
            <a:chOff x="0" y="0"/>
            <a:chExt cx="12192000" cy="1117500"/>
          </a:xfrm>
        </p:grpSpPr>
        <p:sp>
          <p:nvSpPr>
            <p:cNvPr id="580" name="Google Shape;580;p28"/>
            <p:cNvSpPr/>
            <p:nvPr/>
          </p:nvSpPr>
          <p:spPr>
            <a:xfrm>
              <a:off x="0" y="0"/>
              <a:ext cx="12192000" cy="11175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1" name="Google Shape;581;p28"/>
            <p:cNvSpPr txBox="1"/>
            <p:nvPr/>
          </p:nvSpPr>
          <p:spPr>
            <a:xfrm>
              <a:off x="805400" y="304799"/>
              <a:ext cx="11386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262626"/>
                  </a:solidFill>
                  <a:latin typeface="Montserrat"/>
                  <a:ea typeface="Montserrat"/>
                  <a:cs typeface="Montserrat"/>
                  <a:sym typeface="Montserrat"/>
                </a:rPr>
                <a:t>STAKEHOLDER ENGAGEMENT STRATEGY</a:t>
              </a:r>
              <a:endParaRPr b="1" sz="2800">
                <a:solidFill>
                  <a:srgbClr val="262626"/>
                </a:solidFill>
                <a:latin typeface="Montserrat"/>
                <a:ea typeface="Montserrat"/>
                <a:cs typeface="Montserrat"/>
                <a:sym typeface="Montserrat"/>
              </a:endParaRPr>
            </a:p>
          </p:txBody>
        </p:sp>
        <p:grpSp>
          <p:nvGrpSpPr>
            <p:cNvPr id="582" name="Google Shape;582;p28"/>
            <p:cNvGrpSpPr/>
            <p:nvPr/>
          </p:nvGrpSpPr>
          <p:grpSpPr>
            <a:xfrm>
              <a:off x="0" y="304800"/>
              <a:ext cx="723900" cy="523200"/>
              <a:chOff x="0" y="304799"/>
              <a:chExt cx="723900" cy="523200"/>
            </a:xfrm>
          </p:grpSpPr>
          <p:sp>
            <p:nvSpPr>
              <p:cNvPr id="583" name="Google Shape;583;p28"/>
              <p:cNvSpPr/>
              <p:nvPr/>
            </p:nvSpPr>
            <p:spPr>
              <a:xfrm>
                <a:off x="0" y="304799"/>
                <a:ext cx="723900" cy="523200"/>
              </a:xfrm>
              <a:prstGeom prst="homePlate">
                <a:avLst>
                  <a:gd fmla="val 50000" name="adj"/>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84" name="Google Shape;584;p28"/>
              <p:cNvGrpSpPr/>
              <p:nvPr/>
            </p:nvGrpSpPr>
            <p:grpSpPr>
              <a:xfrm>
                <a:off x="124398" y="445757"/>
                <a:ext cx="348657" cy="241814"/>
                <a:chOff x="5348196" y="4846116"/>
                <a:chExt cx="1573362" cy="1091217"/>
              </a:xfrm>
            </p:grpSpPr>
            <p:sp>
              <p:nvSpPr>
                <p:cNvPr id="585" name="Google Shape;585;p28"/>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6" name="Google Shape;586;p28"/>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7" name="Google Shape;587;p28"/>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8" name="Google Shape;588;p28"/>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9" name="Google Shape;589;p28"/>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0" name="Google Shape;590;p28"/>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1" name="Google Shape;591;p28"/>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92" name="Google Shape;592;p28"/>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pic>
        <p:nvPicPr>
          <p:cNvPr id="593" name="Google Shape;593;p28" title="Screenshot 2025-04-04 at 3.43.02 PM.png"/>
          <p:cNvPicPr preferRelativeResize="0"/>
          <p:nvPr/>
        </p:nvPicPr>
        <p:blipFill>
          <a:blip r:embed="rId3">
            <a:alphaModFix/>
          </a:blip>
          <a:stretch>
            <a:fillRect/>
          </a:stretch>
        </p:blipFill>
        <p:spPr>
          <a:xfrm>
            <a:off x="290775" y="1378925"/>
            <a:ext cx="11448376" cy="489088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29"/>
          <p:cNvSpPr/>
          <p:nvPr/>
        </p:nvSpPr>
        <p:spPr>
          <a:xfrm>
            <a:off x="0" y="6553200"/>
            <a:ext cx="7714500" cy="304800"/>
          </a:xfrm>
          <a:prstGeom prst="rect">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99" name="Google Shape;599;p29"/>
          <p:cNvGrpSpPr/>
          <p:nvPr/>
        </p:nvGrpSpPr>
        <p:grpSpPr>
          <a:xfrm>
            <a:off x="0" y="0"/>
            <a:ext cx="12192000" cy="1117500"/>
            <a:chOff x="0" y="0"/>
            <a:chExt cx="12192000" cy="1117500"/>
          </a:xfrm>
        </p:grpSpPr>
        <p:sp>
          <p:nvSpPr>
            <p:cNvPr id="600" name="Google Shape;600;p29"/>
            <p:cNvSpPr/>
            <p:nvPr/>
          </p:nvSpPr>
          <p:spPr>
            <a:xfrm>
              <a:off x="0" y="0"/>
              <a:ext cx="12192000" cy="11175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1" name="Google Shape;601;p29"/>
            <p:cNvSpPr txBox="1"/>
            <p:nvPr/>
          </p:nvSpPr>
          <p:spPr>
            <a:xfrm>
              <a:off x="805400" y="304799"/>
              <a:ext cx="11386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262626"/>
                  </a:solidFill>
                  <a:latin typeface="Montserrat"/>
                  <a:ea typeface="Montserrat"/>
                  <a:cs typeface="Montserrat"/>
                  <a:sym typeface="Montserrat"/>
                </a:rPr>
                <a:t>CONCLUSION &amp; Final Recommendation</a:t>
              </a:r>
              <a:endParaRPr b="1" sz="2800">
                <a:solidFill>
                  <a:srgbClr val="262626"/>
                </a:solidFill>
                <a:latin typeface="Montserrat"/>
                <a:ea typeface="Montserrat"/>
                <a:cs typeface="Montserrat"/>
                <a:sym typeface="Montserrat"/>
              </a:endParaRPr>
            </a:p>
          </p:txBody>
        </p:sp>
        <p:grpSp>
          <p:nvGrpSpPr>
            <p:cNvPr id="602" name="Google Shape;602;p29"/>
            <p:cNvGrpSpPr/>
            <p:nvPr/>
          </p:nvGrpSpPr>
          <p:grpSpPr>
            <a:xfrm>
              <a:off x="0" y="304800"/>
              <a:ext cx="723900" cy="523200"/>
              <a:chOff x="0" y="304799"/>
              <a:chExt cx="723900" cy="523200"/>
            </a:xfrm>
          </p:grpSpPr>
          <p:sp>
            <p:nvSpPr>
              <p:cNvPr id="603" name="Google Shape;603;p29"/>
              <p:cNvSpPr/>
              <p:nvPr/>
            </p:nvSpPr>
            <p:spPr>
              <a:xfrm>
                <a:off x="0" y="304799"/>
                <a:ext cx="723900" cy="523200"/>
              </a:xfrm>
              <a:prstGeom prst="homePlate">
                <a:avLst>
                  <a:gd fmla="val 50000" name="adj"/>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604" name="Google Shape;604;p29"/>
              <p:cNvGrpSpPr/>
              <p:nvPr/>
            </p:nvGrpSpPr>
            <p:grpSpPr>
              <a:xfrm>
                <a:off x="124398" y="445757"/>
                <a:ext cx="348657" cy="241814"/>
                <a:chOff x="5348196" y="4846116"/>
                <a:chExt cx="1573362" cy="1091217"/>
              </a:xfrm>
            </p:grpSpPr>
            <p:sp>
              <p:nvSpPr>
                <p:cNvPr id="605" name="Google Shape;605;p29"/>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6" name="Google Shape;606;p29"/>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7" name="Google Shape;607;p29"/>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8" name="Google Shape;608;p29"/>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09" name="Google Shape;609;p29"/>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10" name="Google Shape;610;p29"/>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11" name="Google Shape;611;p29"/>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12" name="Google Shape;612;p29"/>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sp>
        <p:nvSpPr>
          <p:cNvPr id="613" name="Google Shape;613;p29"/>
          <p:cNvSpPr txBox="1"/>
          <p:nvPr/>
        </p:nvSpPr>
        <p:spPr>
          <a:xfrm>
            <a:off x="844950" y="1432050"/>
            <a:ext cx="10640400" cy="89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latin typeface="Montserrat"/>
                <a:ea typeface="Montserrat"/>
                <a:cs typeface="Montserrat"/>
                <a:sym typeface="Montserrat"/>
              </a:rPr>
              <a:t>SecureBank must modernize its check deposit process to enhance efficiency, improve customer satisfaction, and stay competitive in the digital banking space. Current manual processes lead to high operational costs, security risks, and a suboptimal customer experience.</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2800">
              <a:solidFill>
                <a:schemeClr val="dk1"/>
              </a:solidFill>
              <a:latin typeface="Calibri"/>
              <a:ea typeface="Calibri"/>
              <a:cs typeface="Calibri"/>
              <a:sym typeface="Calibri"/>
            </a:endParaRPr>
          </a:p>
        </p:txBody>
      </p:sp>
      <p:sp>
        <p:nvSpPr>
          <p:cNvPr id="614" name="Google Shape;614;p29"/>
          <p:cNvSpPr txBox="1"/>
          <p:nvPr/>
        </p:nvSpPr>
        <p:spPr>
          <a:xfrm>
            <a:off x="844950" y="2469650"/>
            <a:ext cx="10640400" cy="19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700">
                <a:solidFill>
                  <a:schemeClr val="dk1"/>
                </a:solidFill>
                <a:latin typeface="Montserrat"/>
                <a:ea typeface="Montserrat"/>
                <a:cs typeface="Montserrat"/>
                <a:sym typeface="Montserrat"/>
              </a:rPr>
              <a:t>The Mobile Check Deposit feature directly addresses these challenges by:</a:t>
            </a:r>
            <a:endParaRPr b="1" sz="1700">
              <a:solidFill>
                <a:schemeClr val="dk1"/>
              </a:solidFill>
              <a:latin typeface="Montserrat"/>
              <a:ea typeface="Montserrat"/>
              <a:cs typeface="Montserrat"/>
              <a:sym typeface="Montserrat"/>
            </a:endParaRPr>
          </a:p>
          <a:p>
            <a:pPr indent="-317500" lvl="0" marL="457200" rtl="0" algn="l">
              <a:lnSpc>
                <a:spcPct val="115000"/>
              </a:lnSpc>
              <a:spcBef>
                <a:spcPts val="1000"/>
              </a:spcBef>
              <a:spcAft>
                <a:spcPts val="0"/>
              </a:spcAft>
              <a:buClr>
                <a:schemeClr val="dk1"/>
              </a:buClr>
              <a:buSzPts val="1400"/>
              <a:buFont typeface="Montserrat"/>
              <a:buChar char="➔"/>
            </a:pPr>
            <a:r>
              <a:rPr lang="en-US">
                <a:solidFill>
                  <a:schemeClr val="dk1"/>
                </a:solidFill>
                <a:latin typeface="Montserrat"/>
                <a:ea typeface="Montserrat"/>
                <a:cs typeface="Montserrat"/>
                <a:sym typeface="Montserrat"/>
              </a:rPr>
              <a:t>Reducing branch workload and processing costs</a:t>
            </a:r>
            <a:endParaRPr>
              <a:solidFill>
                <a:schemeClr val="dk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dk1"/>
              </a:buClr>
              <a:buSzPts val="1400"/>
              <a:buFont typeface="Montserrat"/>
              <a:buChar char="➔"/>
            </a:pPr>
            <a:r>
              <a:rPr lang="en-US">
                <a:solidFill>
                  <a:schemeClr val="dk1"/>
                </a:solidFill>
                <a:latin typeface="Montserrat"/>
                <a:ea typeface="Montserrat"/>
                <a:cs typeface="Montserrat"/>
                <a:sym typeface="Montserrat"/>
              </a:rPr>
              <a:t>Improving security through fraud detection and automation</a:t>
            </a:r>
            <a:endParaRPr>
              <a:solidFill>
                <a:schemeClr val="dk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dk1"/>
              </a:buClr>
              <a:buSzPts val="1400"/>
              <a:buFont typeface="Montserrat"/>
              <a:buChar char="➔"/>
            </a:pPr>
            <a:r>
              <a:rPr lang="en-US">
                <a:solidFill>
                  <a:schemeClr val="dk1"/>
                </a:solidFill>
                <a:latin typeface="Montserrat"/>
                <a:ea typeface="Montserrat"/>
                <a:cs typeface="Montserrat"/>
                <a:sym typeface="Montserrat"/>
              </a:rPr>
              <a:t>Enhancing customer experience with faster, more convenient deposits</a:t>
            </a:r>
            <a:endParaRPr>
              <a:solidFill>
                <a:schemeClr val="dk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dk1"/>
              </a:buClr>
              <a:buSzPts val="1400"/>
              <a:buFont typeface="Montserrat"/>
              <a:buChar char="➔"/>
            </a:pPr>
            <a:r>
              <a:rPr lang="en-US">
                <a:solidFill>
                  <a:schemeClr val="dk1"/>
                </a:solidFill>
                <a:latin typeface="Montserrat"/>
                <a:ea typeface="Montserrat"/>
                <a:cs typeface="Montserrat"/>
                <a:sym typeface="Montserrat"/>
              </a:rPr>
              <a:t>Supporting SecureBank’s broader digital transformation goals</a:t>
            </a:r>
            <a:endParaRPr>
              <a:solidFill>
                <a:schemeClr val="dk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dk1"/>
              </a:buClr>
              <a:buSzPts val="1400"/>
              <a:buFont typeface="Montserrat"/>
              <a:buChar char="➔"/>
            </a:pPr>
            <a:r>
              <a:rPr lang="en-US">
                <a:solidFill>
                  <a:schemeClr val="dk1"/>
                </a:solidFill>
                <a:latin typeface="Montserrat"/>
                <a:ea typeface="Montserrat"/>
                <a:cs typeface="Montserrat"/>
                <a:sym typeface="Montserrat"/>
              </a:rPr>
              <a:t>Cost Savings by reducing operational expenses and fraud risks</a:t>
            </a:r>
            <a:endParaRPr>
              <a:solidFill>
                <a:schemeClr val="dk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dk1"/>
              </a:buClr>
              <a:buSzPts val="1400"/>
              <a:buFont typeface="Montserrat"/>
              <a:buChar char="➔"/>
            </a:pPr>
            <a:r>
              <a:rPr lang="en-US">
                <a:solidFill>
                  <a:schemeClr val="dk1"/>
                </a:solidFill>
                <a:latin typeface="Montserrat"/>
                <a:ea typeface="Montserrat"/>
                <a:cs typeface="Montserrat"/>
                <a:sym typeface="Montserrat"/>
              </a:rPr>
              <a:t>Revenue Growth through increased digital banking adoption and customer retention</a:t>
            </a:r>
            <a:endParaRPr>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a:solidFill>
                <a:schemeClr val="dk1"/>
              </a:solidFill>
              <a:latin typeface="Montserrat"/>
              <a:ea typeface="Montserrat"/>
              <a:cs typeface="Montserrat"/>
              <a:sym typeface="Montserrat"/>
            </a:endParaRPr>
          </a:p>
        </p:txBody>
      </p:sp>
      <p:sp>
        <p:nvSpPr>
          <p:cNvPr id="615" name="Google Shape;615;p29"/>
          <p:cNvSpPr txBox="1"/>
          <p:nvPr/>
        </p:nvSpPr>
        <p:spPr>
          <a:xfrm>
            <a:off x="889100" y="4695975"/>
            <a:ext cx="10640400" cy="146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1"/>
                </a:solidFill>
                <a:latin typeface="Montserrat SemiBold"/>
                <a:ea typeface="Montserrat SemiBold"/>
                <a:cs typeface="Montserrat SemiBold"/>
                <a:sym typeface="Montserrat SemiBold"/>
              </a:rPr>
              <a:t>Final Recommendations</a:t>
            </a:r>
            <a:endParaRPr sz="1800">
              <a:solidFill>
                <a:schemeClr val="dk1"/>
              </a:solidFill>
              <a:latin typeface="Montserrat SemiBold"/>
              <a:ea typeface="Montserrat SemiBold"/>
              <a:cs typeface="Montserrat SemiBold"/>
              <a:sym typeface="Montserrat SemiBold"/>
            </a:endParaRPr>
          </a:p>
          <a:p>
            <a:pPr indent="-317500" lvl="0" marL="914400" rtl="0" algn="l">
              <a:spcBef>
                <a:spcPts val="1000"/>
              </a:spcBef>
              <a:spcAft>
                <a:spcPts val="0"/>
              </a:spcAft>
              <a:buClr>
                <a:schemeClr val="dk1"/>
              </a:buClr>
              <a:buSzPts val="1400"/>
              <a:buFont typeface="Montserrat"/>
              <a:buChar char="➔"/>
            </a:pPr>
            <a:r>
              <a:rPr lang="en-US">
                <a:solidFill>
                  <a:schemeClr val="dk1"/>
                </a:solidFill>
                <a:latin typeface="Montserrat"/>
                <a:ea typeface="Montserrat"/>
                <a:cs typeface="Montserrat"/>
                <a:sym typeface="Montserrat"/>
              </a:rPr>
              <a:t>Final approval from key stakeholders</a:t>
            </a:r>
            <a:endParaRPr>
              <a:solidFill>
                <a:schemeClr val="dk1"/>
              </a:solidFill>
              <a:latin typeface="Montserrat"/>
              <a:ea typeface="Montserrat"/>
              <a:cs typeface="Montserrat"/>
              <a:sym typeface="Montserrat"/>
            </a:endParaRPr>
          </a:p>
          <a:p>
            <a:pPr indent="-317500" lvl="0" marL="914400" rtl="0" algn="l">
              <a:spcBef>
                <a:spcPts val="0"/>
              </a:spcBef>
              <a:spcAft>
                <a:spcPts val="0"/>
              </a:spcAft>
              <a:buClr>
                <a:schemeClr val="dk1"/>
              </a:buClr>
              <a:buSzPts val="1400"/>
              <a:buFont typeface="Montserrat"/>
              <a:buChar char="➔"/>
            </a:pPr>
            <a:r>
              <a:rPr lang="en-US">
                <a:solidFill>
                  <a:schemeClr val="dk1"/>
                </a:solidFill>
                <a:latin typeface="Montserrat"/>
                <a:ea typeface="Montserrat"/>
                <a:cs typeface="Montserrat"/>
                <a:sym typeface="Montserrat"/>
              </a:rPr>
              <a:t>Pilot testing in select regions</a:t>
            </a:r>
            <a:endParaRPr>
              <a:solidFill>
                <a:schemeClr val="dk1"/>
              </a:solidFill>
              <a:latin typeface="Montserrat"/>
              <a:ea typeface="Montserrat"/>
              <a:cs typeface="Montserrat"/>
              <a:sym typeface="Montserrat"/>
            </a:endParaRPr>
          </a:p>
          <a:p>
            <a:pPr indent="-317500" lvl="0" marL="914400" rtl="0" algn="l">
              <a:spcBef>
                <a:spcPts val="0"/>
              </a:spcBef>
              <a:spcAft>
                <a:spcPts val="0"/>
              </a:spcAft>
              <a:buClr>
                <a:schemeClr val="dk1"/>
              </a:buClr>
              <a:buSzPts val="1400"/>
              <a:buFont typeface="Montserrat"/>
              <a:buChar char="➔"/>
            </a:pPr>
            <a:r>
              <a:rPr lang="en-US">
                <a:solidFill>
                  <a:schemeClr val="dk1"/>
                </a:solidFill>
                <a:latin typeface="Montserrat"/>
                <a:ea typeface="Montserrat"/>
                <a:cs typeface="Montserrat"/>
                <a:sym typeface="Montserrat"/>
              </a:rPr>
              <a:t>Full-scale implementation with continuous monitoring</a:t>
            </a:r>
            <a:endParaRPr>
              <a:solidFill>
                <a:schemeClr val="dk1"/>
              </a:solidFill>
              <a:latin typeface="Montserrat"/>
              <a:ea typeface="Montserrat"/>
              <a:cs typeface="Montserrat"/>
              <a:sym typeface="Montserrat"/>
            </a:endParaRPr>
          </a:p>
          <a:p>
            <a:pPr indent="-317500" lvl="0" marL="914400" rtl="0" algn="l">
              <a:spcBef>
                <a:spcPts val="0"/>
              </a:spcBef>
              <a:spcAft>
                <a:spcPts val="0"/>
              </a:spcAft>
              <a:buClr>
                <a:schemeClr val="dk1"/>
              </a:buClr>
              <a:buSzPts val="1400"/>
              <a:buFont typeface="Montserrat"/>
              <a:buChar char="➔"/>
            </a:pPr>
            <a:r>
              <a:rPr lang="en-US">
                <a:solidFill>
                  <a:schemeClr val="dk1"/>
                </a:solidFill>
                <a:latin typeface="Montserrat"/>
                <a:ea typeface="Montserrat"/>
                <a:cs typeface="Montserrat"/>
                <a:sym typeface="Montserrat"/>
              </a:rPr>
              <a:t>Marketing and customer onboarding initiatives</a:t>
            </a:r>
            <a:endParaRPr>
              <a:solidFill>
                <a:schemeClr val="dk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pic>
        <p:nvPicPr>
          <p:cNvPr descr="Close-up of hands shaking&#10;&#10;Description automatically generated" id="620" name="Google Shape;620;p30"/>
          <p:cNvPicPr preferRelativeResize="0"/>
          <p:nvPr/>
        </p:nvPicPr>
        <p:blipFill rotWithShape="1">
          <a:blip r:embed="rId3">
            <a:alphaModFix/>
          </a:blip>
          <a:srcRect b="7811" l="0" r="0" t="7812"/>
          <a:stretch/>
        </p:blipFill>
        <p:spPr>
          <a:xfrm>
            <a:off x="0" y="0"/>
            <a:ext cx="12192000" cy="6858000"/>
          </a:xfrm>
          <a:prstGeom prst="rect">
            <a:avLst/>
          </a:prstGeom>
          <a:noFill/>
          <a:ln>
            <a:noFill/>
          </a:ln>
        </p:spPr>
      </p:pic>
      <p:sp>
        <p:nvSpPr>
          <p:cNvPr id="621" name="Google Shape;621;p30"/>
          <p:cNvSpPr/>
          <p:nvPr/>
        </p:nvSpPr>
        <p:spPr>
          <a:xfrm>
            <a:off x="0" y="0"/>
            <a:ext cx="12192000" cy="6858000"/>
          </a:xfrm>
          <a:prstGeom prst="rect">
            <a:avLst/>
          </a:prstGeom>
          <a:solidFill>
            <a:schemeClr val="dk1">
              <a:alpha val="7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22" name="Google Shape;622;p30"/>
          <p:cNvSpPr/>
          <p:nvPr/>
        </p:nvSpPr>
        <p:spPr>
          <a:xfrm>
            <a:off x="3784600" y="2178685"/>
            <a:ext cx="2311400" cy="2500630"/>
          </a:xfrm>
          <a:custGeom>
            <a:rect b="b" l="l" r="r" t="t"/>
            <a:pathLst>
              <a:path extrusionOk="0" h="2500630" w="2311400">
                <a:moveTo>
                  <a:pt x="0" y="0"/>
                </a:moveTo>
                <a:lnTo>
                  <a:pt x="2311400" y="0"/>
                </a:lnTo>
                <a:lnTo>
                  <a:pt x="2311400" y="272415"/>
                </a:lnTo>
                <a:lnTo>
                  <a:pt x="279400" y="272415"/>
                </a:lnTo>
                <a:lnTo>
                  <a:pt x="279400" y="2228215"/>
                </a:lnTo>
                <a:lnTo>
                  <a:pt x="2311400" y="2228215"/>
                </a:lnTo>
                <a:lnTo>
                  <a:pt x="2311400" y="2500630"/>
                </a:lnTo>
                <a:lnTo>
                  <a:pt x="0" y="250063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23" name="Google Shape;623;p30"/>
          <p:cNvSpPr txBox="1"/>
          <p:nvPr/>
        </p:nvSpPr>
        <p:spPr>
          <a:xfrm>
            <a:off x="4940300" y="2921168"/>
            <a:ext cx="5803900" cy="1015663"/>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6000">
                <a:solidFill>
                  <a:schemeClr val="accent2"/>
                </a:solidFill>
                <a:latin typeface="Montserrat"/>
                <a:ea typeface="Montserrat"/>
                <a:cs typeface="Montserrat"/>
                <a:sym typeface="Montserrat"/>
              </a:rPr>
              <a:t>Thank You !!!</a:t>
            </a:r>
            <a:endParaRPr/>
          </a:p>
        </p:txBody>
      </p:sp>
      <p:grpSp>
        <p:nvGrpSpPr>
          <p:cNvPr id="624" name="Google Shape;624;p30"/>
          <p:cNvGrpSpPr/>
          <p:nvPr/>
        </p:nvGrpSpPr>
        <p:grpSpPr>
          <a:xfrm>
            <a:off x="1032663" y="2178599"/>
            <a:ext cx="1810210" cy="2500575"/>
            <a:chOff x="890775" y="2353525"/>
            <a:chExt cx="1700526" cy="2325900"/>
          </a:xfrm>
        </p:grpSpPr>
        <p:sp>
          <p:nvSpPr>
            <p:cNvPr id="625" name="Google Shape;625;p30"/>
            <p:cNvSpPr/>
            <p:nvPr/>
          </p:nvSpPr>
          <p:spPr>
            <a:xfrm>
              <a:off x="890775" y="2353525"/>
              <a:ext cx="1542000" cy="2325900"/>
            </a:xfrm>
            <a:prstGeom prst="rect">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626" name="Google Shape;626;p30"/>
            <p:cNvGrpSpPr/>
            <p:nvPr/>
          </p:nvGrpSpPr>
          <p:grpSpPr>
            <a:xfrm>
              <a:off x="1261819" y="2773210"/>
              <a:ext cx="866136" cy="1015630"/>
              <a:chOff x="1269505" y="2821752"/>
              <a:chExt cx="790992" cy="643863"/>
            </a:xfrm>
          </p:grpSpPr>
          <p:sp>
            <p:nvSpPr>
              <p:cNvPr id="627" name="Google Shape;627;p30"/>
              <p:cNvSpPr/>
              <p:nvPr/>
            </p:nvSpPr>
            <p:spPr>
              <a:xfrm>
                <a:off x="1269505" y="3090054"/>
                <a:ext cx="226033" cy="375562"/>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28" name="Google Shape;628;p30"/>
              <p:cNvSpPr/>
              <p:nvPr/>
            </p:nvSpPr>
            <p:spPr>
              <a:xfrm>
                <a:off x="1435038" y="3090054"/>
                <a:ext cx="226022" cy="375562"/>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29" name="Google Shape;629;p30"/>
              <p:cNvSpPr/>
              <p:nvPr/>
            </p:nvSpPr>
            <p:spPr>
              <a:xfrm>
                <a:off x="1517801" y="3090054"/>
                <a:ext cx="226018" cy="375562"/>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30" name="Google Shape;630;p30"/>
              <p:cNvSpPr/>
              <p:nvPr/>
            </p:nvSpPr>
            <p:spPr>
              <a:xfrm>
                <a:off x="1620029" y="2821752"/>
                <a:ext cx="192285" cy="348994"/>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31" name="Google Shape;631;p30"/>
              <p:cNvSpPr/>
              <p:nvPr/>
            </p:nvSpPr>
            <p:spPr>
              <a:xfrm>
                <a:off x="1352278" y="3090054"/>
                <a:ext cx="226022" cy="375562"/>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32" name="Google Shape;632;p30"/>
              <p:cNvSpPr/>
              <p:nvPr/>
            </p:nvSpPr>
            <p:spPr>
              <a:xfrm>
                <a:off x="1661409" y="2821752"/>
                <a:ext cx="233631" cy="43307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33" name="Google Shape;633;p30"/>
              <p:cNvSpPr/>
              <p:nvPr/>
            </p:nvSpPr>
            <p:spPr>
              <a:xfrm>
                <a:off x="1702789" y="2821752"/>
                <a:ext cx="274982" cy="51717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34" name="Google Shape;634;p30"/>
              <p:cNvSpPr/>
              <p:nvPr/>
            </p:nvSpPr>
            <p:spPr>
              <a:xfrm>
                <a:off x="1744172" y="2821752"/>
                <a:ext cx="316325" cy="601252"/>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35" name="Google Shape;635;p30"/>
            <p:cNvSpPr txBox="1"/>
            <p:nvPr/>
          </p:nvSpPr>
          <p:spPr>
            <a:xfrm>
              <a:off x="910701" y="3982715"/>
              <a:ext cx="1680600" cy="343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lt1"/>
                  </a:solidFill>
                  <a:latin typeface="Montserrat"/>
                  <a:ea typeface="Montserrat"/>
                  <a:cs typeface="Montserrat"/>
                  <a:sym typeface="Montserrat"/>
                </a:rPr>
                <a:t>SecureBank</a:t>
              </a:r>
              <a:endParaRPr sz="100">
                <a:solidFill>
                  <a:schemeClr val="lt1"/>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grpSp>
        <p:nvGrpSpPr>
          <p:cNvPr id="105" name="Google Shape;105;p14"/>
          <p:cNvGrpSpPr/>
          <p:nvPr/>
        </p:nvGrpSpPr>
        <p:grpSpPr>
          <a:xfrm>
            <a:off x="0" y="0"/>
            <a:ext cx="12192000" cy="1117600"/>
            <a:chOff x="0" y="0"/>
            <a:chExt cx="12192000" cy="1117600"/>
          </a:xfrm>
        </p:grpSpPr>
        <p:sp>
          <p:nvSpPr>
            <p:cNvPr id="106" name="Google Shape;106;p14"/>
            <p:cNvSpPr/>
            <p:nvPr/>
          </p:nvSpPr>
          <p:spPr>
            <a:xfrm>
              <a:off x="0" y="0"/>
              <a:ext cx="12192000" cy="1117600"/>
            </a:xfrm>
            <a:prstGeom prst="rect">
              <a:avLst/>
            </a:prstGeom>
            <a:solidFill>
              <a:schemeClr val="lt1"/>
            </a:solidFill>
            <a:ln>
              <a:noFill/>
            </a:ln>
            <a:effectLst>
              <a:outerShdw blurRad="127000" sx="102000" rotWithShape="0" algn="ctr" sy="1020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7" name="Google Shape;107;p14"/>
            <p:cNvSpPr txBox="1"/>
            <p:nvPr/>
          </p:nvSpPr>
          <p:spPr>
            <a:xfrm>
              <a:off x="836450" y="369175"/>
              <a:ext cx="111270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262626"/>
                  </a:solidFill>
                  <a:latin typeface="Montserrat"/>
                  <a:ea typeface="Montserrat"/>
                  <a:cs typeface="Montserrat"/>
                  <a:sym typeface="Montserrat"/>
                </a:rPr>
                <a:t>AGENDA</a:t>
              </a:r>
              <a:endParaRPr b="1" sz="2800">
                <a:solidFill>
                  <a:srgbClr val="262626"/>
                </a:solidFill>
                <a:latin typeface="Montserrat"/>
                <a:ea typeface="Montserrat"/>
                <a:cs typeface="Montserrat"/>
                <a:sym typeface="Montserrat"/>
              </a:endParaRPr>
            </a:p>
          </p:txBody>
        </p:sp>
        <p:grpSp>
          <p:nvGrpSpPr>
            <p:cNvPr id="108" name="Google Shape;108;p14"/>
            <p:cNvGrpSpPr/>
            <p:nvPr/>
          </p:nvGrpSpPr>
          <p:grpSpPr>
            <a:xfrm>
              <a:off x="0" y="304800"/>
              <a:ext cx="723900" cy="523219"/>
              <a:chOff x="0" y="304799"/>
              <a:chExt cx="723900" cy="523219"/>
            </a:xfrm>
          </p:grpSpPr>
          <p:sp>
            <p:nvSpPr>
              <p:cNvPr id="109" name="Google Shape;109;p14"/>
              <p:cNvSpPr/>
              <p:nvPr/>
            </p:nvSpPr>
            <p:spPr>
              <a:xfrm>
                <a:off x="0" y="304799"/>
                <a:ext cx="723900" cy="523219"/>
              </a:xfrm>
              <a:prstGeom prst="homePlate">
                <a:avLst>
                  <a:gd fmla="val 50000" name="adj"/>
                </a:avLst>
              </a:prstGeom>
              <a:gradFill>
                <a:gsLst>
                  <a:gs pos="0">
                    <a:schemeClr val="accent2"/>
                  </a:gs>
                  <a:gs pos="100000">
                    <a:schemeClr val="accent1"/>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10" name="Google Shape;110;p14"/>
              <p:cNvGrpSpPr/>
              <p:nvPr/>
            </p:nvGrpSpPr>
            <p:grpSpPr>
              <a:xfrm>
                <a:off x="124157" y="445527"/>
                <a:ext cx="348586" cy="241762"/>
                <a:chOff x="5348196" y="4846116"/>
                <a:chExt cx="1573362" cy="1091217"/>
              </a:xfrm>
            </p:grpSpPr>
            <p:sp>
              <p:nvSpPr>
                <p:cNvPr id="111" name="Google Shape;111;p14"/>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2" name="Google Shape;112;p14"/>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3" name="Google Shape;113;p14"/>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4" name="Google Shape;114;p14"/>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5" name="Google Shape;115;p14"/>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6" name="Google Shape;116;p14"/>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7" name="Google Shape;117;p14"/>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8" name="Google Shape;118;p14"/>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grpSp>
        <p:nvGrpSpPr>
          <p:cNvPr id="119" name="Google Shape;119;p14"/>
          <p:cNvGrpSpPr/>
          <p:nvPr/>
        </p:nvGrpSpPr>
        <p:grpSpPr>
          <a:xfrm>
            <a:off x="836450" y="1543875"/>
            <a:ext cx="4685901" cy="628441"/>
            <a:chOff x="514315" y="1447550"/>
            <a:chExt cx="2374652" cy="374317"/>
          </a:xfrm>
        </p:grpSpPr>
        <p:sp>
          <p:nvSpPr>
            <p:cNvPr id="120" name="Google Shape;120;p14"/>
            <p:cNvSpPr/>
            <p:nvPr/>
          </p:nvSpPr>
          <p:spPr>
            <a:xfrm>
              <a:off x="514315" y="1447550"/>
              <a:ext cx="340646" cy="340688"/>
            </a:xfrm>
            <a:custGeom>
              <a:rect b="b" l="l" r="r" t="t"/>
              <a:pathLst>
                <a:path extrusionOk="0" h="8077" w="8076">
                  <a:moveTo>
                    <a:pt x="0" y="1"/>
                  </a:moveTo>
                  <a:lnTo>
                    <a:pt x="0" y="8076"/>
                  </a:lnTo>
                  <a:lnTo>
                    <a:pt x="8076" y="8076"/>
                  </a:lnTo>
                  <a:lnTo>
                    <a:pt x="8076" y="1"/>
                  </a:lnTo>
                  <a:close/>
                </a:path>
              </a:pathLst>
            </a:custGeom>
            <a:gradFill>
              <a:gsLst>
                <a:gs pos="0">
                  <a:schemeClr val="accent2"/>
                </a:gs>
                <a:gs pos="100000">
                  <a:schemeClr val="accent1"/>
                </a:gs>
              </a:gsLst>
              <a:lin ang="8100000" scaled="0"/>
            </a:gradFill>
            <a:ln>
              <a:noFill/>
            </a:ln>
          </p:spPr>
          <p:txBody>
            <a:bodyPr anchorCtr="0" anchor="ctr" bIns="91425" lIns="91425" spcFirstLastPara="1" rIns="91425" wrap="square" tIns="91425">
              <a:noAutofit/>
            </a:bodyPr>
            <a:lstStyle/>
            <a:p>
              <a:pPr indent="0" lvl="0" marL="0" marR="0" rtl="0" algn="ctr">
                <a:spcBef>
                  <a:spcPts val="0"/>
                </a:spcBef>
                <a:spcAft>
                  <a:spcPts val="0"/>
                </a:spcAft>
                <a:buClr>
                  <a:srgbClr val="FFFFFF"/>
                </a:buClr>
                <a:buSzPts val="1800"/>
                <a:buFont typeface="Montserrat"/>
                <a:buNone/>
              </a:pPr>
              <a:r>
                <a:rPr b="1" lang="en-US" sz="1800">
                  <a:solidFill>
                    <a:srgbClr val="FFFFFF"/>
                  </a:solidFill>
                  <a:latin typeface="Montserrat"/>
                  <a:ea typeface="Montserrat"/>
                  <a:cs typeface="Montserrat"/>
                  <a:sym typeface="Montserrat"/>
                </a:rPr>
                <a:t>1</a:t>
              </a:r>
              <a:endParaRPr b="1" sz="1800">
                <a:solidFill>
                  <a:srgbClr val="FFFFFF"/>
                </a:solidFill>
                <a:latin typeface="Montserrat"/>
                <a:ea typeface="Montserrat"/>
                <a:cs typeface="Montserrat"/>
                <a:sym typeface="Montserrat"/>
              </a:endParaRPr>
            </a:p>
          </p:txBody>
        </p:sp>
        <p:sp>
          <p:nvSpPr>
            <p:cNvPr id="121" name="Google Shape;121;p14"/>
            <p:cNvSpPr/>
            <p:nvPr/>
          </p:nvSpPr>
          <p:spPr>
            <a:xfrm>
              <a:off x="517023" y="1788198"/>
              <a:ext cx="2302893" cy="42"/>
            </a:xfrm>
            <a:custGeom>
              <a:rect b="b" l="l" r="r" t="t"/>
              <a:pathLst>
                <a:path extrusionOk="0" fill="none" h="1" w="66062">
                  <a:moveTo>
                    <a:pt x="0" y="0"/>
                  </a:moveTo>
                  <a:lnTo>
                    <a:pt x="66062" y="0"/>
                  </a:lnTo>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22" name="Google Shape;122;p14"/>
            <p:cNvSpPr/>
            <p:nvPr/>
          </p:nvSpPr>
          <p:spPr>
            <a:xfrm>
              <a:off x="2822515" y="1754572"/>
              <a:ext cx="66452" cy="67295"/>
            </a:xfrm>
            <a:custGeom>
              <a:rect b="b" l="l" r="r" t="t"/>
              <a:pathLst>
                <a:path extrusionOk="0" fill="none" h="2471" w="2440">
                  <a:moveTo>
                    <a:pt x="2439" y="1235"/>
                  </a:moveTo>
                  <a:cubicBezTo>
                    <a:pt x="2439" y="570"/>
                    <a:pt x="1901" y="0"/>
                    <a:pt x="1204" y="0"/>
                  </a:cubicBezTo>
                  <a:cubicBezTo>
                    <a:pt x="539" y="0"/>
                    <a:pt x="1" y="570"/>
                    <a:pt x="1" y="1235"/>
                  </a:cubicBezTo>
                  <a:cubicBezTo>
                    <a:pt x="1" y="1900"/>
                    <a:pt x="539" y="2470"/>
                    <a:pt x="1204" y="2470"/>
                  </a:cubicBezTo>
                  <a:cubicBezTo>
                    <a:pt x="1901" y="2470"/>
                    <a:pt x="2439" y="1900"/>
                    <a:pt x="2439" y="1235"/>
                  </a:cubicBezTo>
                  <a:close/>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23" name="Google Shape;123;p14"/>
            <p:cNvSpPr txBox="1"/>
            <p:nvPr/>
          </p:nvSpPr>
          <p:spPr>
            <a:xfrm>
              <a:off x="968394" y="1503584"/>
              <a:ext cx="1851600" cy="241500"/>
            </a:xfrm>
            <a:prstGeom prst="rect">
              <a:avLst/>
            </a:prstGeom>
            <a:no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rPr b="1" lang="en-US">
                  <a:solidFill>
                    <a:srgbClr val="262626"/>
                  </a:solidFill>
                  <a:latin typeface="Montserrat"/>
                  <a:ea typeface="Montserrat"/>
                  <a:cs typeface="Montserrat"/>
                  <a:sym typeface="Montserrat"/>
                </a:rPr>
                <a:t>INTRODUCTION</a:t>
              </a:r>
              <a:endParaRPr b="1" sz="1400">
                <a:solidFill>
                  <a:srgbClr val="262626"/>
                </a:solidFill>
                <a:latin typeface="Montserrat"/>
                <a:ea typeface="Montserrat"/>
                <a:cs typeface="Montserrat"/>
                <a:sym typeface="Montserrat"/>
              </a:endParaRPr>
            </a:p>
          </p:txBody>
        </p:sp>
      </p:grpSp>
      <p:grpSp>
        <p:nvGrpSpPr>
          <p:cNvPr id="124" name="Google Shape;124;p14"/>
          <p:cNvGrpSpPr/>
          <p:nvPr/>
        </p:nvGrpSpPr>
        <p:grpSpPr>
          <a:xfrm>
            <a:off x="836450" y="2823821"/>
            <a:ext cx="5150584" cy="628441"/>
            <a:chOff x="514315" y="1447550"/>
            <a:chExt cx="2610137" cy="374317"/>
          </a:xfrm>
        </p:grpSpPr>
        <p:sp>
          <p:nvSpPr>
            <p:cNvPr id="125" name="Google Shape;125;p14"/>
            <p:cNvSpPr/>
            <p:nvPr/>
          </p:nvSpPr>
          <p:spPr>
            <a:xfrm>
              <a:off x="514315" y="1447550"/>
              <a:ext cx="340646" cy="340688"/>
            </a:xfrm>
            <a:custGeom>
              <a:rect b="b" l="l" r="r" t="t"/>
              <a:pathLst>
                <a:path extrusionOk="0" h="8077" w="8076">
                  <a:moveTo>
                    <a:pt x="0" y="1"/>
                  </a:moveTo>
                  <a:lnTo>
                    <a:pt x="0" y="8076"/>
                  </a:lnTo>
                  <a:lnTo>
                    <a:pt x="8076" y="8076"/>
                  </a:lnTo>
                  <a:lnTo>
                    <a:pt x="8076" y="1"/>
                  </a:lnTo>
                  <a:close/>
                </a:path>
              </a:pathLst>
            </a:custGeom>
            <a:gradFill>
              <a:gsLst>
                <a:gs pos="0">
                  <a:schemeClr val="accent2"/>
                </a:gs>
                <a:gs pos="100000">
                  <a:schemeClr val="accent1"/>
                </a:gs>
              </a:gsLst>
              <a:lin ang="8100000" scaled="0"/>
            </a:gradFill>
            <a:ln>
              <a:noFill/>
            </a:ln>
          </p:spPr>
          <p:txBody>
            <a:bodyPr anchorCtr="0" anchor="ctr" bIns="91425" lIns="91425" spcFirstLastPara="1" rIns="91425" wrap="square" tIns="91425">
              <a:noAutofit/>
            </a:bodyPr>
            <a:lstStyle/>
            <a:p>
              <a:pPr indent="0" lvl="0" marL="0" marR="0" rtl="0" algn="ctr">
                <a:spcBef>
                  <a:spcPts val="0"/>
                </a:spcBef>
                <a:spcAft>
                  <a:spcPts val="0"/>
                </a:spcAft>
                <a:buClr>
                  <a:srgbClr val="FFFFFF"/>
                </a:buClr>
                <a:buSzPts val="1800"/>
                <a:buFont typeface="Montserrat"/>
                <a:buNone/>
              </a:pPr>
              <a:r>
                <a:rPr b="1" lang="en-US" sz="1800">
                  <a:solidFill>
                    <a:srgbClr val="FFFFFF"/>
                  </a:solidFill>
                  <a:latin typeface="Montserrat"/>
                  <a:ea typeface="Montserrat"/>
                  <a:cs typeface="Montserrat"/>
                  <a:sym typeface="Montserrat"/>
                </a:rPr>
                <a:t>2</a:t>
              </a:r>
              <a:endParaRPr b="1" sz="1800">
                <a:solidFill>
                  <a:srgbClr val="FFFFFF"/>
                </a:solidFill>
                <a:latin typeface="Montserrat"/>
                <a:ea typeface="Montserrat"/>
                <a:cs typeface="Montserrat"/>
                <a:sym typeface="Montserrat"/>
              </a:endParaRPr>
            </a:p>
          </p:txBody>
        </p:sp>
        <p:sp>
          <p:nvSpPr>
            <p:cNvPr id="126" name="Google Shape;126;p14"/>
            <p:cNvSpPr/>
            <p:nvPr/>
          </p:nvSpPr>
          <p:spPr>
            <a:xfrm>
              <a:off x="517023" y="1788198"/>
              <a:ext cx="2302893" cy="42"/>
            </a:xfrm>
            <a:custGeom>
              <a:rect b="b" l="l" r="r" t="t"/>
              <a:pathLst>
                <a:path extrusionOk="0" fill="none" h="1" w="66062">
                  <a:moveTo>
                    <a:pt x="0" y="0"/>
                  </a:moveTo>
                  <a:lnTo>
                    <a:pt x="66062" y="0"/>
                  </a:lnTo>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27" name="Google Shape;127;p14"/>
            <p:cNvSpPr/>
            <p:nvPr/>
          </p:nvSpPr>
          <p:spPr>
            <a:xfrm>
              <a:off x="2822515" y="1754572"/>
              <a:ext cx="66452" cy="67295"/>
            </a:xfrm>
            <a:custGeom>
              <a:rect b="b" l="l" r="r" t="t"/>
              <a:pathLst>
                <a:path extrusionOk="0" fill="none" h="2471" w="2440">
                  <a:moveTo>
                    <a:pt x="2439" y="1235"/>
                  </a:moveTo>
                  <a:cubicBezTo>
                    <a:pt x="2439" y="570"/>
                    <a:pt x="1901" y="0"/>
                    <a:pt x="1204" y="0"/>
                  </a:cubicBezTo>
                  <a:cubicBezTo>
                    <a:pt x="539" y="0"/>
                    <a:pt x="1" y="570"/>
                    <a:pt x="1" y="1235"/>
                  </a:cubicBezTo>
                  <a:cubicBezTo>
                    <a:pt x="1" y="1900"/>
                    <a:pt x="539" y="2470"/>
                    <a:pt x="1204" y="2470"/>
                  </a:cubicBezTo>
                  <a:cubicBezTo>
                    <a:pt x="1901" y="2470"/>
                    <a:pt x="2439" y="1900"/>
                    <a:pt x="2439" y="1235"/>
                  </a:cubicBezTo>
                  <a:close/>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28" name="Google Shape;128;p14"/>
            <p:cNvSpPr txBox="1"/>
            <p:nvPr/>
          </p:nvSpPr>
          <p:spPr>
            <a:xfrm>
              <a:off x="968352" y="1503619"/>
              <a:ext cx="2156100" cy="241500"/>
            </a:xfrm>
            <a:prstGeom prst="rect">
              <a:avLst/>
            </a:prstGeom>
            <a:no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rPr b="1" lang="en-US">
                  <a:solidFill>
                    <a:srgbClr val="262626"/>
                  </a:solidFill>
                  <a:latin typeface="Montserrat"/>
                  <a:ea typeface="Montserrat"/>
                  <a:cs typeface="Montserrat"/>
                  <a:sym typeface="Montserrat"/>
                </a:rPr>
                <a:t>PROBLEM STATEMENT </a:t>
              </a:r>
              <a:endParaRPr b="1" sz="1400">
                <a:solidFill>
                  <a:srgbClr val="262626"/>
                </a:solidFill>
                <a:latin typeface="Montserrat"/>
                <a:ea typeface="Montserrat"/>
                <a:cs typeface="Montserrat"/>
                <a:sym typeface="Montserrat"/>
              </a:endParaRPr>
            </a:p>
          </p:txBody>
        </p:sp>
      </p:grpSp>
      <p:grpSp>
        <p:nvGrpSpPr>
          <p:cNvPr id="129" name="Google Shape;129;p14"/>
          <p:cNvGrpSpPr/>
          <p:nvPr/>
        </p:nvGrpSpPr>
        <p:grpSpPr>
          <a:xfrm>
            <a:off x="836450" y="4103767"/>
            <a:ext cx="4915059" cy="628441"/>
            <a:chOff x="514315" y="1447550"/>
            <a:chExt cx="2490782" cy="374317"/>
          </a:xfrm>
        </p:grpSpPr>
        <p:sp>
          <p:nvSpPr>
            <p:cNvPr id="130" name="Google Shape;130;p14"/>
            <p:cNvSpPr/>
            <p:nvPr/>
          </p:nvSpPr>
          <p:spPr>
            <a:xfrm>
              <a:off x="514315" y="1447550"/>
              <a:ext cx="340646" cy="340688"/>
            </a:xfrm>
            <a:custGeom>
              <a:rect b="b" l="l" r="r" t="t"/>
              <a:pathLst>
                <a:path extrusionOk="0" h="8077" w="8076">
                  <a:moveTo>
                    <a:pt x="0" y="1"/>
                  </a:moveTo>
                  <a:lnTo>
                    <a:pt x="0" y="8076"/>
                  </a:lnTo>
                  <a:lnTo>
                    <a:pt x="8076" y="8076"/>
                  </a:lnTo>
                  <a:lnTo>
                    <a:pt x="8076" y="1"/>
                  </a:lnTo>
                  <a:close/>
                </a:path>
              </a:pathLst>
            </a:custGeom>
            <a:gradFill>
              <a:gsLst>
                <a:gs pos="0">
                  <a:schemeClr val="accent2"/>
                </a:gs>
                <a:gs pos="100000">
                  <a:schemeClr val="accent1"/>
                </a:gs>
              </a:gsLst>
              <a:lin ang="8100000" scaled="0"/>
            </a:gradFill>
            <a:ln>
              <a:noFill/>
            </a:ln>
          </p:spPr>
          <p:txBody>
            <a:bodyPr anchorCtr="0" anchor="ctr" bIns="91425" lIns="91425" spcFirstLastPara="1" rIns="91425" wrap="square" tIns="91425">
              <a:noAutofit/>
            </a:bodyPr>
            <a:lstStyle/>
            <a:p>
              <a:pPr indent="0" lvl="0" marL="0" marR="0" rtl="0" algn="ctr">
                <a:spcBef>
                  <a:spcPts val="0"/>
                </a:spcBef>
                <a:spcAft>
                  <a:spcPts val="0"/>
                </a:spcAft>
                <a:buClr>
                  <a:srgbClr val="FFFFFF"/>
                </a:buClr>
                <a:buSzPts val="1800"/>
                <a:buFont typeface="Montserrat"/>
                <a:buNone/>
              </a:pPr>
              <a:r>
                <a:rPr b="1" lang="en-US" sz="1800">
                  <a:solidFill>
                    <a:srgbClr val="FFFFFF"/>
                  </a:solidFill>
                  <a:latin typeface="Montserrat"/>
                  <a:ea typeface="Montserrat"/>
                  <a:cs typeface="Montserrat"/>
                  <a:sym typeface="Montserrat"/>
                </a:rPr>
                <a:t>3</a:t>
              </a:r>
              <a:endParaRPr b="1" sz="1800">
                <a:solidFill>
                  <a:srgbClr val="FFFFFF"/>
                </a:solidFill>
                <a:latin typeface="Montserrat"/>
                <a:ea typeface="Montserrat"/>
                <a:cs typeface="Montserrat"/>
                <a:sym typeface="Montserrat"/>
              </a:endParaRPr>
            </a:p>
          </p:txBody>
        </p:sp>
        <p:sp>
          <p:nvSpPr>
            <p:cNvPr id="131" name="Google Shape;131;p14"/>
            <p:cNvSpPr/>
            <p:nvPr/>
          </p:nvSpPr>
          <p:spPr>
            <a:xfrm>
              <a:off x="517023" y="1788198"/>
              <a:ext cx="2302893" cy="42"/>
            </a:xfrm>
            <a:custGeom>
              <a:rect b="b" l="l" r="r" t="t"/>
              <a:pathLst>
                <a:path extrusionOk="0" fill="none" h="1" w="66062">
                  <a:moveTo>
                    <a:pt x="0" y="0"/>
                  </a:moveTo>
                  <a:lnTo>
                    <a:pt x="66062" y="0"/>
                  </a:lnTo>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32" name="Google Shape;132;p14"/>
            <p:cNvSpPr/>
            <p:nvPr/>
          </p:nvSpPr>
          <p:spPr>
            <a:xfrm>
              <a:off x="2822515" y="1754572"/>
              <a:ext cx="66452" cy="67295"/>
            </a:xfrm>
            <a:custGeom>
              <a:rect b="b" l="l" r="r" t="t"/>
              <a:pathLst>
                <a:path extrusionOk="0" fill="none" h="2471" w="2440">
                  <a:moveTo>
                    <a:pt x="2439" y="1235"/>
                  </a:moveTo>
                  <a:cubicBezTo>
                    <a:pt x="2439" y="570"/>
                    <a:pt x="1901" y="0"/>
                    <a:pt x="1204" y="0"/>
                  </a:cubicBezTo>
                  <a:cubicBezTo>
                    <a:pt x="539" y="0"/>
                    <a:pt x="1" y="570"/>
                    <a:pt x="1" y="1235"/>
                  </a:cubicBezTo>
                  <a:cubicBezTo>
                    <a:pt x="1" y="1900"/>
                    <a:pt x="539" y="2470"/>
                    <a:pt x="1204" y="2470"/>
                  </a:cubicBezTo>
                  <a:cubicBezTo>
                    <a:pt x="1901" y="2470"/>
                    <a:pt x="2439" y="1900"/>
                    <a:pt x="2439" y="1235"/>
                  </a:cubicBezTo>
                  <a:close/>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33" name="Google Shape;133;p14"/>
            <p:cNvSpPr txBox="1"/>
            <p:nvPr/>
          </p:nvSpPr>
          <p:spPr>
            <a:xfrm>
              <a:off x="968397" y="1503606"/>
              <a:ext cx="2036700" cy="241500"/>
            </a:xfrm>
            <a:prstGeom prst="rect">
              <a:avLst/>
            </a:prstGeom>
            <a:no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rPr b="1" lang="en-US">
                  <a:solidFill>
                    <a:srgbClr val="262626"/>
                  </a:solidFill>
                  <a:latin typeface="Montserrat"/>
                  <a:ea typeface="Montserrat"/>
                  <a:cs typeface="Montserrat"/>
                  <a:sym typeface="Montserrat"/>
                </a:rPr>
                <a:t>PROJECT OVERVIEW </a:t>
              </a:r>
              <a:endParaRPr b="1" sz="1400">
                <a:solidFill>
                  <a:srgbClr val="262626"/>
                </a:solidFill>
                <a:latin typeface="Montserrat"/>
                <a:ea typeface="Montserrat"/>
                <a:cs typeface="Montserrat"/>
                <a:sym typeface="Montserrat"/>
              </a:endParaRPr>
            </a:p>
          </p:txBody>
        </p:sp>
      </p:grpSp>
      <p:grpSp>
        <p:nvGrpSpPr>
          <p:cNvPr id="134" name="Google Shape;134;p14"/>
          <p:cNvGrpSpPr/>
          <p:nvPr/>
        </p:nvGrpSpPr>
        <p:grpSpPr>
          <a:xfrm>
            <a:off x="836450" y="5383712"/>
            <a:ext cx="4685901" cy="628441"/>
            <a:chOff x="514315" y="1447550"/>
            <a:chExt cx="2374652" cy="374317"/>
          </a:xfrm>
        </p:grpSpPr>
        <p:sp>
          <p:nvSpPr>
            <p:cNvPr id="135" name="Google Shape;135;p14"/>
            <p:cNvSpPr/>
            <p:nvPr/>
          </p:nvSpPr>
          <p:spPr>
            <a:xfrm>
              <a:off x="514315" y="1447550"/>
              <a:ext cx="340646" cy="340688"/>
            </a:xfrm>
            <a:custGeom>
              <a:rect b="b" l="l" r="r" t="t"/>
              <a:pathLst>
                <a:path extrusionOk="0" h="8077" w="8076">
                  <a:moveTo>
                    <a:pt x="0" y="1"/>
                  </a:moveTo>
                  <a:lnTo>
                    <a:pt x="0" y="8076"/>
                  </a:lnTo>
                  <a:lnTo>
                    <a:pt x="8076" y="8076"/>
                  </a:lnTo>
                  <a:lnTo>
                    <a:pt x="8076" y="1"/>
                  </a:lnTo>
                  <a:close/>
                </a:path>
              </a:pathLst>
            </a:custGeom>
            <a:gradFill>
              <a:gsLst>
                <a:gs pos="0">
                  <a:schemeClr val="accent2"/>
                </a:gs>
                <a:gs pos="100000">
                  <a:schemeClr val="accent1"/>
                </a:gs>
              </a:gsLst>
              <a:lin ang="8100000" scaled="0"/>
            </a:gradFill>
            <a:ln>
              <a:noFill/>
            </a:ln>
          </p:spPr>
          <p:txBody>
            <a:bodyPr anchorCtr="0" anchor="ctr" bIns="91425" lIns="91425" spcFirstLastPara="1" rIns="91425" wrap="square" tIns="91425">
              <a:noAutofit/>
            </a:bodyPr>
            <a:lstStyle/>
            <a:p>
              <a:pPr indent="0" lvl="0" marL="0" marR="0" rtl="0" algn="ctr">
                <a:spcBef>
                  <a:spcPts val="0"/>
                </a:spcBef>
                <a:spcAft>
                  <a:spcPts val="0"/>
                </a:spcAft>
                <a:buClr>
                  <a:srgbClr val="FFFFFF"/>
                </a:buClr>
                <a:buSzPts val="1800"/>
                <a:buFont typeface="Montserrat"/>
                <a:buNone/>
              </a:pPr>
              <a:r>
                <a:rPr b="1" lang="en-US" sz="1800">
                  <a:solidFill>
                    <a:srgbClr val="FFFFFF"/>
                  </a:solidFill>
                  <a:latin typeface="Montserrat"/>
                  <a:ea typeface="Montserrat"/>
                  <a:cs typeface="Montserrat"/>
                  <a:sym typeface="Montserrat"/>
                </a:rPr>
                <a:t>4</a:t>
              </a:r>
              <a:endParaRPr b="1" sz="1800">
                <a:solidFill>
                  <a:srgbClr val="FFFFFF"/>
                </a:solidFill>
                <a:latin typeface="Montserrat"/>
                <a:ea typeface="Montserrat"/>
                <a:cs typeface="Montserrat"/>
                <a:sym typeface="Montserrat"/>
              </a:endParaRPr>
            </a:p>
          </p:txBody>
        </p:sp>
        <p:sp>
          <p:nvSpPr>
            <p:cNvPr id="136" name="Google Shape;136;p14"/>
            <p:cNvSpPr/>
            <p:nvPr/>
          </p:nvSpPr>
          <p:spPr>
            <a:xfrm>
              <a:off x="517023" y="1788198"/>
              <a:ext cx="2302893" cy="42"/>
            </a:xfrm>
            <a:custGeom>
              <a:rect b="b" l="l" r="r" t="t"/>
              <a:pathLst>
                <a:path extrusionOk="0" fill="none" h="1" w="66062">
                  <a:moveTo>
                    <a:pt x="0" y="0"/>
                  </a:moveTo>
                  <a:lnTo>
                    <a:pt x="66062" y="0"/>
                  </a:lnTo>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37" name="Google Shape;137;p14"/>
            <p:cNvSpPr/>
            <p:nvPr/>
          </p:nvSpPr>
          <p:spPr>
            <a:xfrm>
              <a:off x="2822515" y="1754572"/>
              <a:ext cx="66452" cy="67295"/>
            </a:xfrm>
            <a:custGeom>
              <a:rect b="b" l="l" r="r" t="t"/>
              <a:pathLst>
                <a:path extrusionOk="0" fill="none" h="2471" w="2440">
                  <a:moveTo>
                    <a:pt x="2439" y="1235"/>
                  </a:moveTo>
                  <a:cubicBezTo>
                    <a:pt x="2439" y="570"/>
                    <a:pt x="1901" y="0"/>
                    <a:pt x="1204" y="0"/>
                  </a:cubicBezTo>
                  <a:cubicBezTo>
                    <a:pt x="539" y="0"/>
                    <a:pt x="1" y="570"/>
                    <a:pt x="1" y="1235"/>
                  </a:cubicBezTo>
                  <a:cubicBezTo>
                    <a:pt x="1" y="1900"/>
                    <a:pt x="539" y="2470"/>
                    <a:pt x="1204" y="2470"/>
                  </a:cubicBezTo>
                  <a:cubicBezTo>
                    <a:pt x="1901" y="2470"/>
                    <a:pt x="2439" y="1900"/>
                    <a:pt x="2439" y="1235"/>
                  </a:cubicBezTo>
                  <a:close/>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38" name="Google Shape;138;p14"/>
            <p:cNvSpPr txBox="1"/>
            <p:nvPr/>
          </p:nvSpPr>
          <p:spPr>
            <a:xfrm>
              <a:off x="968394" y="1503584"/>
              <a:ext cx="1851522" cy="241539"/>
            </a:xfrm>
            <a:prstGeom prst="rect">
              <a:avLst/>
            </a:prstGeom>
            <a:no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rPr b="1" lang="en-US">
                  <a:solidFill>
                    <a:srgbClr val="262626"/>
                  </a:solidFill>
                  <a:latin typeface="Montserrat"/>
                  <a:ea typeface="Montserrat"/>
                  <a:cs typeface="Montserrat"/>
                  <a:sym typeface="Montserrat"/>
                </a:rPr>
                <a:t>BENEFITS</a:t>
              </a:r>
              <a:endParaRPr b="1" sz="1400">
                <a:solidFill>
                  <a:srgbClr val="262626"/>
                </a:solidFill>
                <a:latin typeface="Montserrat"/>
                <a:ea typeface="Montserrat"/>
                <a:cs typeface="Montserrat"/>
                <a:sym typeface="Montserrat"/>
              </a:endParaRPr>
            </a:p>
          </p:txBody>
        </p:sp>
      </p:grpSp>
      <p:grpSp>
        <p:nvGrpSpPr>
          <p:cNvPr id="139" name="Google Shape;139;p14"/>
          <p:cNvGrpSpPr/>
          <p:nvPr/>
        </p:nvGrpSpPr>
        <p:grpSpPr>
          <a:xfrm>
            <a:off x="6470879" y="2823850"/>
            <a:ext cx="4685901" cy="628441"/>
            <a:chOff x="514315" y="1447550"/>
            <a:chExt cx="2374652" cy="374317"/>
          </a:xfrm>
        </p:grpSpPr>
        <p:sp>
          <p:nvSpPr>
            <p:cNvPr id="140" name="Google Shape;140;p14"/>
            <p:cNvSpPr/>
            <p:nvPr/>
          </p:nvSpPr>
          <p:spPr>
            <a:xfrm>
              <a:off x="514315" y="1447550"/>
              <a:ext cx="340646" cy="340688"/>
            </a:xfrm>
            <a:custGeom>
              <a:rect b="b" l="l" r="r" t="t"/>
              <a:pathLst>
                <a:path extrusionOk="0" h="8077" w="8076">
                  <a:moveTo>
                    <a:pt x="0" y="1"/>
                  </a:moveTo>
                  <a:lnTo>
                    <a:pt x="0" y="8076"/>
                  </a:lnTo>
                  <a:lnTo>
                    <a:pt x="8076" y="8076"/>
                  </a:lnTo>
                  <a:lnTo>
                    <a:pt x="8076" y="1"/>
                  </a:lnTo>
                  <a:close/>
                </a:path>
              </a:pathLst>
            </a:custGeom>
            <a:gradFill>
              <a:gsLst>
                <a:gs pos="0">
                  <a:schemeClr val="accent2"/>
                </a:gs>
                <a:gs pos="100000">
                  <a:schemeClr val="accent1"/>
                </a:gs>
              </a:gsLst>
              <a:lin ang="8100000" scaled="0"/>
            </a:gradFill>
            <a:ln>
              <a:noFill/>
            </a:ln>
          </p:spPr>
          <p:txBody>
            <a:bodyPr anchorCtr="0" anchor="ctr" bIns="91425" lIns="91425" spcFirstLastPara="1" rIns="91425" wrap="square" tIns="91425">
              <a:noAutofit/>
            </a:bodyPr>
            <a:lstStyle/>
            <a:p>
              <a:pPr indent="0" lvl="0" marL="0" marR="0" rtl="0" algn="ctr">
                <a:spcBef>
                  <a:spcPts val="0"/>
                </a:spcBef>
                <a:spcAft>
                  <a:spcPts val="0"/>
                </a:spcAft>
                <a:buClr>
                  <a:srgbClr val="FFFFFF"/>
                </a:buClr>
                <a:buSzPts val="1800"/>
                <a:buFont typeface="Montserrat"/>
                <a:buNone/>
              </a:pPr>
              <a:r>
                <a:rPr b="1" lang="en-US" sz="1800">
                  <a:solidFill>
                    <a:srgbClr val="FFFFFF"/>
                  </a:solidFill>
                  <a:latin typeface="Montserrat"/>
                  <a:ea typeface="Montserrat"/>
                  <a:cs typeface="Montserrat"/>
                  <a:sym typeface="Montserrat"/>
                </a:rPr>
                <a:t>6</a:t>
              </a:r>
              <a:endParaRPr b="1" sz="1800">
                <a:solidFill>
                  <a:srgbClr val="FFFFFF"/>
                </a:solidFill>
                <a:latin typeface="Montserrat"/>
                <a:ea typeface="Montserrat"/>
                <a:cs typeface="Montserrat"/>
                <a:sym typeface="Montserrat"/>
              </a:endParaRPr>
            </a:p>
          </p:txBody>
        </p:sp>
        <p:sp>
          <p:nvSpPr>
            <p:cNvPr id="141" name="Google Shape;141;p14"/>
            <p:cNvSpPr/>
            <p:nvPr/>
          </p:nvSpPr>
          <p:spPr>
            <a:xfrm>
              <a:off x="517023" y="1788198"/>
              <a:ext cx="2302893" cy="42"/>
            </a:xfrm>
            <a:custGeom>
              <a:rect b="b" l="l" r="r" t="t"/>
              <a:pathLst>
                <a:path extrusionOk="0" fill="none" h="1" w="66062">
                  <a:moveTo>
                    <a:pt x="0" y="0"/>
                  </a:moveTo>
                  <a:lnTo>
                    <a:pt x="66062" y="0"/>
                  </a:lnTo>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42" name="Google Shape;142;p14"/>
            <p:cNvSpPr/>
            <p:nvPr/>
          </p:nvSpPr>
          <p:spPr>
            <a:xfrm>
              <a:off x="2822515" y="1754572"/>
              <a:ext cx="66452" cy="67295"/>
            </a:xfrm>
            <a:custGeom>
              <a:rect b="b" l="l" r="r" t="t"/>
              <a:pathLst>
                <a:path extrusionOk="0" fill="none" h="2471" w="2440">
                  <a:moveTo>
                    <a:pt x="2439" y="1235"/>
                  </a:moveTo>
                  <a:cubicBezTo>
                    <a:pt x="2439" y="570"/>
                    <a:pt x="1901" y="0"/>
                    <a:pt x="1204" y="0"/>
                  </a:cubicBezTo>
                  <a:cubicBezTo>
                    <a:pt x="539" y="0"/>
                    <a:pt x="1" y="570"/>
                    <a:pt x="1" y="1235"/>
                  </a:cubicBezTo>
                  <a:cubicBezTo>
                    <a:pt x="1" y="1900"/>
                    <a:pt x="539" y="2470"/>
                    <a:pt x="1204" y="2470"/>
                  </a:cubicBezTo>
                  <a:cubicBezTo>
                    <a:pt x="1901" y="2470"/>
                    <a:pt x="2439" y="1900"/>
                    <a:pt x="2439" y="1235"/>
                  </a:cubicBezTo>
                  <a:close/>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43" name="Google Shape;143;p14"/>
            <p:cNvSpPr txBox="1"/>
            <p:nvPr/>
          </p:nvSpPr>
          <p:spPr>
            <a:xfrm>
              <a:off x="968394" y="1503584"/>
              <a:ext cx="1851600" cy="241500"/>
            </a:xfrm>
            <a:prstGeom prst="rect">
              <a:avLst/>
            </a:prstGeom>
            <a:no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rPr b="1" lang="en-US">
                  <a:solidFill>
                    <a:srgbClr val="262626"/>
                  </a:solidFill>
                  <a:latin typeface="Montserrat"/>
                  <a:ea typeface="Montserrat"/>
                  <a:cs typeface="Montserrat"/>
                  <a:sym typeface="Montserrat"/>
                </a:rPr>
                <a:t>FINANCIAL ANALYSIS</a:t>
              </a:r>
              <a:endParaRPr b="1" sz="1400">
                <a:solidFill>
                  <a:srgbClr val="262626"/>
                </a:solidFill>
                <a:latin typeface="Montserrat"/>
                <a:ea typeface="Montserrat"/>
                <a:cs typeface="Montserrat"/>
                <a:sym typeface="Montserrat"/>
              </a:endParaRPr>
            </a:p>
          </p:txBody>
        </p:sp>
      </p:grpSp>
      <p:grpSp>
        <p:nvGrpSpPr>
          <p:cNvPr id="144" name="Google Shape;144;p14"/>
          <p:cNvGrpSpPr/>
          <p:nvPr/>
        </p:nvGrpSpPr>
        <p:grpSpPr>
          <a:xfrm>
            <a:off x="6470879" y="4103846"/>
            <a:ext cx="4685901" cy="628441"/>
            <a:chOff x="514315" y="1447550"/>
            <a:chExt cx="2374652" cy="374317"/>
          </a:xfrm>
        </p:grpSpPr>
        <p:sp>
          <p:nvSpPr>
            <p:cNvPr id="145" name="Google Shape;145;p14"/>
            <p:cNvSpPr/>
            <p:nvPr/>
          </p:nvSpPr>
          <p:spPr>
            <a:xfrm>
              <a:off x="514315" y="1447550"/>
              <a:ext cx="340646" cy="340688"/>
            </a:xfrm>
            <a:custGeom>
              <a:rect b="b" l="l" r="r" t="t"/>
              <a:pathLst>
                <a:path extrusionOk="0" h="8077" w="8076">
                  <a:moveTo>
                    <a:pt x="0" y="1"/>
                  </a:moveTo>
                  <a:lnTo>
                    <a:pt x="0" y="8076"/>
                  </a:lnTo>
                  <a:lnTo>
                    <a:pt x="8076" y="8076"/>
                  </a:lnTo>
                  <a:lnTo>
                    <a:pt x="8076" y="1"/>
                  </a:lnTo>
                  <a:close/>
                </a:path>
              </a:pathLst>
            </a:custGeom>
            <a:gradFill>
              <a:gsLst>
                <a:gs pos="0">
                  <a:schemeClr val="accent2"/>
                </a:gs>
                <a:gs pos="100000">
                  <a:schemeClr val="accent1"/>
                </a:gs>
              </a:gsLst>
              <a:lin ang="8100000" scaled="0"/>
            </a:gradFill>
            <a:ln>
              <a:noFill/>
            </a:ln>
          </p:spPr>
          <p:txBody>
            <a:bodyPr anchorCtr="0" anchor="ctr" bIns="91425" lIns="91425" spcFirstLastPara="1" rIns="91425" wrap="square" tIns="91425">
              <a:noAutofit/>
            </a:bodyPr>
            <a:lstStyle/>
            <a:p>
              <a:pPr indent="0" lvl="0" marL="0" marR="0" rtl="0" algn="ctr">
                <a:spcBef>
                  <a:spcPts val="0"/>
                </a:spcBef>
                <a:spcAft>
                  <a:spcPts val="0"/>
                </a:spcAft>
                <a:buClr>
                  <a:srgbClr val="FFFFFF"/>
                </a:buClr>
                <a:buSzPts val="1800"/>
                <a:buFont typeface="Montserrat"/>
                <a:buNone/>
              </a:pPr>
              <a:r>
                <a:rPr b="1" lang="en-US" sz="1800">
                  <a:solidFill>
                    <a:srgbClr val="FFFFFF"/>
                  </a:solidFill>
                  <a:latin typeface="Montserrat"/>
                  <a:ea typeface="Montserrat"/>
                  <a:cs typeface="Montserrat"/>
                  <a:sym typeface="Montserrat"/>
                </a:rPr>
                <a:t>7</a:t>
              </a:r>
              <a:endParaRPr b="1" sz="1800">
                <a:solidFill>
                  <a:srgbClr val="FFFFFF"/>
                </a:solidFill>
                <a:latin typeface="Montserrat"/>
                <a:ea typeface="Montserrat"/>
                <a:cs typeface="Montserrat"/>
                <a:sym typeface="Montserrat"/>
              </a:endParaRPr>
            </a:p>
          </p:txBody>
        </p:sp>
        <p:sp>
          <p:nvSpPr>
            <p:cNvPr id="146" name="Google Shape;146;p14"/>
            <p:cNvSpPr/>
            <p:nvPr/>
          </p:nvSpPr>
          <p:spPr>
            <a:xfrm>
              <a:off x="517023" y="1788198"/>
              <a:ext cx="2302893" cy="42"/>
            </a:xfrm>
            <a:custGeom>
              <a:rect b="b" l="l" r="r" t="t"/>
              <a:pathLst>
                <a:path extrusionOk="0" fill="none" h="1" w="66062">
                  <a:moveTo>
                    <a:pt x="0" y="0"/>
                  </a:moveTo>
                  <a:lnTo>
                    <a:pt x="66062" y="0"/>
                  </a:lnTo>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47" name="Google Shape;147;p14"/>
            <p:cNvSpPr/>
            <p:nvPr/>
          </p:nvSpPr>
          <p:spPr>
            <a:xfrm>
              <a:off x="2822515" y="1754572"/>
              <a:ext cx="66452" cy="67295"/>
            </a:xfrm>
            <a:custGeom>
              <a:rect b="b" l="l" r="r" t="t"/>
              <a:pathLst>
                <a:path extrusionOk="0" fill="none" h="2471" w="2440">
                  <a:moveTo>
                    <a:pt x="2439" y="1235"/>
                  </a:moveTo>
                  <a:cubicBezTo>
                    <a:pt x="2439" y="570"/>
                    <a:pt x="1901" y="0"/>
                    <a:pt x="1204" y="0"/>
                  </a:cubicBezTo>
                  <a:cubicBezTo>
                    <a:pt x="539" y="0"/>
                    <a:pt x="1" y="570"/>
                    <a:pt x="1" y="1235"/>
                  </a:cubicBezTo>
                  <a:cubicBezTo>
                    <a:pt x="1" y="1900"/>
                    <a:pt x="539" y="2470"/>
                    <a:pt x="1204" y="2470"/>
                  </a:cubicBezTo>
                  <a:cubicBezTo>
                    <a:pt x="1901" y="2470"/>
                    <a:pt x="2439" y="1900"/>
                    <a:pt x="2439" y="1235"/>
                  </a:cubicBezTo>
                  <a:close/>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48" name="Google Shape;148;p14"/>
            <p:cNvSpPr txBox="1"/>
            <p:nvPr/>
          </p:nvSpPr>
          <p:spPr>
            <a:xfrm>
              <a:off x="968394" y="1503584"/>
              <a:ext cx="1851522" cy="241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1100"/>
                <a:buNone/>
              </a:pPr>
              <a:r>
                <a:rPr b="1" lang="en-US">
                  <a:solidFill>
                    <a:srgbClr val="262626"/>
                  </a:solidFill>
                  <a:latin typeface="Montserrat"/>
                  <a:ea typeface="Montserrat"/>
                  <a:cs typeface="Montserrat"/>
                  <a:sym typeface="Montserrat"/>
                </a:rPr>
                <a:t>STAKEHOLDER ENGAGEMENT STRATEGY</a:t>
              </a:r>
              <a:endParaRPr b="1">
                <a:solidFill>
                  <a:srgbClr val="262626"/>
                </a:solidFill>
                <a:latin typeface="Montserrat"/>
                <a:ea typeface="Montserrat"/>
                <a:cs typeface="Montserrat"/>
                <a:sym typeface="Montserrat"/>
              </a:endParaRPr>
            </a:p>
          </p:txBody>
        </p:sp>
      </p:grpSp>
      <p:grpSp>
        <p:nvGrpSpPr>
          <p:cNvPr id="149" name="Google Shape;149;p14"/>
          <p:cNvGrpSpPr/>
          <p:nvPr/>
        </p:nvGrpSpPr>
        <p:grpSpPr>
          <a:xfrm>
            <a:off x="6470879" y="5383792"/>
            <a:ext cx="4685901" cy="628441"/>
            <a:chOff x="514315" y="1447550"/>
            <a:chExt cx="2374652" cy="374317"/>
          </a:xfrm>
        </p:grpSpPr>
        <p:sp>
          <p:nvSpPr>
            <p:cNvPr id="150" name="Google Shape;150;p14"/>
            <p:cNvSpPr/>
            <p:nvPr/>
          </p:nvSpPr>
          <p:spPr>
            <a:xfrm>
              <a:off x="514315" y="1447550"/>
              <a:ext cx="340646" cy="340688"/>
            </a:xfrm>
            <a:custGeom>
              <a:rect b="b" l="l" r="r" t="t"/>
              <a:pathLst>
                <a:path extrusionOk="0" h="8077" w="8076">
                  <a:moveTo>
                    <a:pt x="0" y="1"/>
                  </a:moveTo>
                  <a:lnTo>
                    <a:pt x="0" y="8076"/>
                  </a:lnTo>
                  <a:lnTo>
                    <a:pt x="8076" y="8076"/>
                  </a:lnTo>
                  <a:lnTo>
                    <a:pt x="8076" y="1"/>
                  </a:lnTo>
                  <a:close/>
                </a:path>
              </a:pathLst>
            </a:custGeom>
            <a:gradFill>
              <a:gsLst>
                <a:gs pos="0">
                  <a:schemeClr val="accent2"/>
                </a:gs>
                <a:gs pos="100000">
                  <a:schemeClr val="accent1"/>
                </a:gs>
              </a:gsLst>
              <a:lin ang="8100000" scaled="0"/>
            </a:gradFill>
            <a:ln>
              <a:noFill/>
            </a:ln>
          </p:spPr>
          <p:txBody>
            <a:bodyPr anchorCtr="0" anchor="ctr" bIns="91425" lIns="91425" spcFirstLastPara="1" rIns="91425" wrap="square" tIns="91425">
              <a:noAutofit/>
            </a:bodyPr>
            <a:lstStyle/>
            <a:p>
              <a:pPr indent="0" lvl="0" marL="0" marR="0" rtl="0" algn="ctr">
                <a:spcBef>
                  <a:spcPts val="0"/>
                </a:spcBef>
                <a:spcAft>
                  <a:spcPts val="0"/>
                </a:spcAft>
                <a:buClr>
                  <a:srgbClr val="FFFFFF"/>
                </a:buClr>
                <a:buSzPts val="1800"/>
                <a:buFont typeface="Montserrat"/>
                <a:buNone/>
              </a:pPr>
              <a:r>
                <a:rPr b="1" lang="en-US" sz="1800">
                  <a:solidFill>
                    <a:srgbClr val="FFFFFF"/>
                  </a:solidFill>
                  <a:latin typeface="Montserrat"/>
                  <a:ea typeface="Montserrat"/>
                  <a:cs typeface="Montserrat"/>
                  <a:sym typeface="Montserrat"/>
                </a:rPr>
                <a:t>8</a:t>
              </a:r>
              <a:endParaRPr b="1" sz="1800">
                <a:solidFill>
                  <a:srgbClr val="FFFFFF"/>
                </a:solidFill>
                <a:latin typeface="Montserrat"/>
                <a:ea typeface="Montserrat"/>
                <a:cs typeface="Montserrat"/>
                <a:sym typeface="Montserrat"/>
              </a:endParaRPr>
            </a:p>
          </p:txBody>
        </p:sp>
        <p:sp>
          <p:nvSpPr>
            <p:cNvPr id="151" name="Google Shape;151;p14"/>
            <p:cNvSpPr/>
            <p:nvPr/>
          </p:nvSpPr>
          <p:spPr>
            <a:xfrm>
              <a:off x="517023" y="1788198"/>
              <a:ext cx="2302893" cy="42"/>
            </a:xfrm>
            <a:custGeom>
              <a:rect b="b" l="l" r="r" t="t"/>
              <a:pathLst>
                <a:path extrusionOk="0" fill="none" h="1" w="66062">
                  <a:moveTo>
                    <a:pt x="0" y="0"/>
                  </a:moveTo>
                  <a:lnTo>
                    <a:pt x="66062" y="0"/>
                  </a:lnTo>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52" name="Google Shape;152;p14"/>
            <p:cNvSpPr/>
            <p:nvPr/>
          </p:nvSpPr>
          <p:spPr>
            <a:xfrm>
              <a:off x="2822515" y="1754572"/>
              <a:ext cx="66452" cy="67295"/>
            </a:xfrm>
            <a:custGeom>
              <a:rect b="b" l="l" r="r" t="t"/>
              <a:pathLst>
                <a:path extrusionOk="0" fill="none" h="2471" w="2440">
                  <a:moveTo>
                    <a:pt x="2439" y="1235"/>
                  </a:moveTo>
                  <a:cubicBezTo>
                    <a:pt x="2439" y="570"/>
                    <a:pt x="1901" y="0"/>
                    <a:pt x="1204" y="0"/>
                  </a:cubicBezTo>
                  <a:cubicBezTo>
                    <a:pt x="539" y="0"/>
                    <a:pt x="1" y="570"/>
                    <a:pt x="1" y="1235"/>
                  </a:cubicBezTo>
                  <a:cubicBezTo>
                    <a:pt x="1" y="1900"/>
                    <a:pt x="539" y="2470"/>
                    <a:pt x="1204" y="2470"/>
                  </a:cubicBezTo>
                  <a:cubicBezTo>
                    <a:pt x="1901" y="2470"/>
                    <a:pt x="2439" y="1900"/>
                    <a:pt x="2439" y="1235"/>
                  </a:cubicBezTo>
                  <a:close/>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53" name="Google Shape;153;p14"/>
            <p:cNvSpPr txBox="1"/>
            <p:nvPr/>
          </p:nvSpPr>
          <p:spPr>
            <a:xfrm>
              <a:off x="968394" y="1503584"/>
              <a:ext cx="1851522" cy="24153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1100"/>
                <a:buNone/>
              </a:pPr>
              <a:r>
                <a:rPr b="1" lang="en-US">
                  <a:solidFill>
                    <a:srgbClr val="262626"/>
                  </a:solidFill>
                  <a:latin typeface="Montserrat"/>
                  <a:ea typeface="Montserrat"/>
                  <a:cs typeface="Montserrat"/>
                  <a:sym typeface="Montserrat"/>
                </a:rPr>
                <a:t>CONCLUSION &amp; FINAL RECOMMENDATION</a:t>
              </a:r>
              <a:endParaRPr b="1">
                <a:solidFill>
                  <a:srgbClr val="262626"/>
                </a:solidFill>
                <a:latin typeface="Montserrat"/>
                <a:ea typeface="Montserrat"/>
                <a:cs typeface="Montserrat"/>
                <a:sym typeface="Montserrat"/>
              </a:endParaRPr>
            </a:p>
          </p:txBody>
        </p:sp>
      </p:grpSp>
      <p:sp>
        <p:nvSpPr>
          <p:cNvPr id="154" name="Google Shape;154;p14"/>
          <p:cNvSpPr/>
          <p:nvPr/>
        </p:nvSpPr>
        <p:spPr>
          <a:xfrm>
            <a:off x="10949436" y="5899224"/>
            <a:ext cx="131132" cy="112986"/>
          </a:xfrm>
          <a:custGeom>
            <a:rect b="b" l="l" r="r" t="t"/>
            <a:pathLst>
              <a:path extrusionOk="0" fill="none" h="2471" w="2440">
                <a:moveTo>
                  <a:pt x="2439" y="1235"/>
                </a:moveTo>
                <a:cubicBezTo>
                  <a:pt x="2439" y="570"/>
                  <a:pt x="1901" y="0"/>
                  <a:pt x="1204" y="0"/>
                </a:cubicBezTo>
                <a:cubicBezTo>
                  <a:pt x="539" y="0"/>
                  <a:pt x="1" y="570"/>
                  <a:pt x="1" y="1235"/>
                </a:cubicBezTo>
                <a:cubicBezTo>
                  <a:pt x="1" y="1900"/>
                  <a:pt x="539" y="2470"/>
                  <a:pt x="1204" y="2470"/>
                </a:cubicBezTo>
                <a:cubicBezTo>
                  <a:pt x="1901" y="2470"/>
                  <a:pt x="2439" y="1900"/>
                  <a:pt x="2439" y="1235"/>
                </a:cubicBezTo>
                <a:close/>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grpSp>
        <p:nvGrpSpPr>
          <p:cNvPr id="155" name="Google Shape;155;p14"/>
          <p:cNvGrpSpPr/>
          <p:nvPr/>
        </p:nvGrpSpPr>
        <p:grpSpPr>
          <a:xfrm>
            <a:off x="6473493" y="1576863"/>
            <a:ext cx="4680674" cy="635307"/>
            <a:chOff x="1255931" y="5976546"/>
            <a:chExt cx="4489855" cy="696075"/>
          </a:xfrm>
        </p:grpSpPr>
        <p:grpSp>
          <p:nvGrpSpPr>
            <p:cNvPr id="156" name="Google Shape;156;p14"/>
            <p:cNvGrpSpPr/>
            <p:nvPr/>
          </p:nvGrpSpPr>
          <p:grpSpPr>
            <a:xfrm>
              <a:off x="1255933" y="5976546"/>
              <a:ext cx="4364420" cy="644888"/>
              <a:chOff x="514315" y="1447550"/>
              <a:chExt cx="2305679" cy="340688"/>
            </a:xfrm>
          </p:grpSpPr>
          <p:sp>
            <p:nvSpPr>
              <p:cNvPr id="157" name="Google Shape;157;p14"/>
              <p:cNvSpPr/>
              <p:nvPr/>
            </p:nvSpPr>
            <p:spPr>
              <a:xfrm>
                <a:off x="514315" y="1447550"/>
                <a:ext cx="340646" cy="340688"/>
              </a:xfrm>
              <a:custGeom>
                <a:rect b="b" l="l" r="r" t="t"/>
                <a:pathLst>
                  <a:path extrusionOk="0" h="8077" w="8076">
                    <a:moveTo>
                      <a:pt x="0" y="1"/>
                    </a:moveTo>
                    <a:lnTo>
                      <a:pt x="0" y="8076"/>
                    </a:lnTo>
                    <a:lnTo>
                      <a:pt x="8076" y="8076"/>
                    </a:lnTo>
                    <a:lnTo>
                      <a:pt x="8076" y="1"/>
                    </a:lnTo>
                    <a:close/>
                  </a:path>
                </a:pathLst>
              </a:custGeom>
              <a:gradFill>
                <a:gsLst>
                  <a:gs pos="0">
                    <a:schemeClr val="accent2"/>
                  </a:gs>
                  <a:gs pos="100000">
                    <a:schemeClr val="accent1"/>
                  </a:gs>
                </a:gsLst>
                <a:lin ang="8100019" scaled="0"/>
              </a:gradFill>
              <a:ln>
                <a:noFill/>
              </a:ln>
            </p:spPr>
            <p:txBody>
              <a:bodyPr anchorCtr="0" anchor="ctr" bIns="91425" lIns="91425" spcFirstLastPara="1" rIns="91425" wrap="square" tIns="91425">
                <a:noAutofit/>
              </a:bodyPr>
              <a:lstStyle/>
              <a:p>
                <a:pPr indent="0" lvl="0" marL="0" marR="0" rtl="0" algn="ctr">
                  <a:spcBef>
                    <a:spcPts val="0"/>
                  </a:spcBef>
                  <a:spcAft>
                    <a:spcPts val="0"/>
                  </a:spcAft>
                  <a:buClr>
                    <a:srgbClr val="FFFFFF"/>
                  </a:buClr>
                  <a:buSzPts val="1800"/>
                  <a:buFont typeface="Montserrat"/>
                  <a:buNone/>
                </a:pPr>
                <a:r>
                  <a:rPr b="1" lang="en-US" sz="1800">
                    <a:solidFill>
                      <a:srgbClr val="FFFFFF"/>
                    </a:solidFill>
                    <a:latin typeface="Montserrat"/>
                    <a:ea typeface="Montserrat"/>
                    <a:cs typeface="Montserrat"/>
                    <a:sym typeface="Montserrat"/>
                  </a:rPr>
                  <a:t>5</a:t>
                </a:r>
                <a:endParaRPr b="1" sz="1800">
                  <a:solidFill>
                    <a:srgbClr val="FFFFFF"/>
                  </a:solidFill>
                  <a:latin typeface="Montserrat"/>
                  <a:ea typeface="Montserrat"/>
                  <a:cs typeface="Montserrat"/>
                  <a:sym typeface="Montserrat"/>
                </a:endParaRPr>
              </a:p>
            </p:txBody>
          </p:sp>
          <p:sp>
            <p:nvSpPr>
              <p:cNvPr id="158" name="Google Shape;158;p14"/>
              <p:cNvSpPr txBox="1"/>
              <p:nvPr/>
            </p:nvSpPr>
            <p:spPr>
              <a:xfrm>
                <a:off x="968394" y="1503584"/>
                <a:ext cx="1851600" cy="241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a:solidFill>
                      <a:srgbClr val="262626"/>
                    </a:solidFill>
                    <a:latin typeface="Montserrat"/>
                    <a:ea typeface="Montserrat"/>
                    <a:cs typeface="Montserrat"/>
                    <a:sym typeface="Montserrat"/>
                  </a:rPr>
                  <a:t>RISK ASSESSMENT &amp; MITIGATION</a:t>
                </a:r>
                <a:endParaRPr b="1">
                  <a:solidFill>
                    <a:srgbClr val="262626"/>
                  </a:solidFill>
                  <a:latin typeface="Montserrat"/>
                  <a:ea typeface="Montserrat"/>
                  <a:cs typeface="Montserrat"/>
                  <a:sym typeface="Montserrat"/>
                </a:endParaRPr>
              </a:p>
            </p:txBody>
          </p:sp>
        </p:grpSp>
        <p:grpSp>
          <p:nvGrpSpPr>
            <p:cNvPr id="159" name="Google Shape;159;p14"/>
            <p:cNvGrpSpPr/>
            <p:nvPr/>
          </p:nvGrpSpPr>
          <p:grpSpPr>
            <a:xfrm>
              <a:off x="1255931" y="6545232"/>
              <a:ext cx="4489855" cy="127388"/>
              <a:chOff x="517023" y="1754572"/>
              <a:chExt cx="2371945" cy="67298"/>
            </a:xfrm>
          </p:grpSpPr>
          <p:sp>
            <p:nvSpPr>
              <p:cNvPr id="160" name="Google Shape;160;p14"/>
              <p:cNvSpPr/>
              <p:nvPr/>
            </p:nvSpPr>
            <p:spPr>
              <a:xfrm>
                <a:off x="517023" y="1788198"/>
                <a:ext cx="2302921" cy="42"/>
              </a:xfrm>
              <a:custGeom>
                <a:rect b="b" l="l" r="r" t="t"/>
                <a:pathLst>
                  <a:path extrusionOk="0" fill="none" h="1" w="66062">
                    <a:moveTo>
                      <a:pt x="0" y="0"/>
                    </a:moveTo>
                    <a:lnTo>
                      <a:pt x="66062" y="0"/>
                    </a:lnTo>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sp>
            <p:nvSpPr>
              <p:cNvPr id="161" name="Google Shape;161;p14"/>
              <p:cNvSpPr/>
              <p:nvPr/>
            </p:nvSpPr>
            <p:spPr>
              <a:xfrm>
                <a:off x="2822515" y="1754572"/>
                <a:ext cx="66453" cy="67298"/>
              </a:xfrm>
              <a:custGeom>
                <a:rect b="b" l="l" r="r" t="t"/>
                <a:pathLst>
                  <a:path extrusionOk="0" fill="none" h="2471" w="2440">
                    <a:moveTo>
                      <a:pt x="2439" y="1235"/>
                    </a:moveTo>
                    <a:cubicBezTo>
                      <a:pt x="2439" y="570"/>
                      <a:pt x="1901" y="0"/>
                      <a:pt x="1204" y="0"/>
                    </a:cubicBezTo>
                    <a:cubicBezTo>
                      <a:pt x="539" y="0"/>
                      <a:pt x="1" y="570"/>
                      <a:pt x="1" y="1235"/>
                    </a:cubicBezTo>
                    <a:cubicBezTo>
                      <a:pt x="1" y="1900"/>
                      <a:pt x="539" y="2470"/>
                      <a:pt x="1204" y="2470"/>
                    </a:cubicBezTo>
                    <a:cubicBezTo>
                      <a:pt x="1901" y="2470"/>
                      <a:pt x="2439" y="1900"/>
                      <a:pt x="2439" y="1235"/>
                    </a:cubicBezTo>
                    <a:close/>
                  </a:path>
                </a:pathLst>
              </a:custGeom>
              <a:noFill/>
              <a:ln cap="flat" cmpd="sng" w="10300">
                <a:solidFill>
                  <a:srgbClr val="3F3F3F"/>
                </a:solidFill>
                <a:prstDash val="solid"/>
                <a:miter lim="31669"/>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Montserrat"/>
                  <a:ea typeface="Montserrat"/>
                  <a:cs typeface="Montserrat"/>
                  <a:sym typeface="Montserrat"/>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grpSp>
        <p:nvGrpSpPr>
          <p:cNvPr id="166" name="Google Shape;166;p15"/>
          <p:cNvGrpSpPr/>
          <p:nvPr/>
        </p:nvGrpSpPr>
        <p:grpSpPr>
          <a:xfrm>
            <a:off x="0" y="0"/>
            <a:ext cx="12192000" cy="1117600"/>
            <a:chOff x="0" y="0"/>
            <a:chExt cx="12192000" cy="1117600"/>
          </a:xfrm>
        </p:grpSpPr>
        <p:sp>
          <p:nvSpPr>
            <p:cNvPr id="167" name="Google Shape;167;p15"/>
            <p:cNvSpPr/>
            <p:nvPr/>
          </p:nvSpPr>
          <p:spPr>
            <a:xfrm>
              <a:off x="0" y="0"/>
              <a:ext cx="12192000" cy="1117600"/>
            </a:xfrm>
            <a:prstGeom prst="rect">
              <a:avLst/>
            </a:prstGeom>
            <a:solidFill>
              <a:schemeClr val="lt1"/>
            </a:solidFill>
            <a:ln>
              <a:noFill/>
            </a:ln>
            <a:effectLst>
              <a:outerShdw blurRad="127000" sx="102000" rotWithShape="0" algn="ctr" sy="1020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8" name="Google Shape;168;p15"/>
            <p:cNvSpPr txBox="1"/>
            <p:nvPr/>
          </p:nvSpPr>
          <p:spPr>
            <a:xfrm>
              <a:off x="805400" y="304799"/>
              <a:ext cx="11386500" cy="554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rgbClr val="000000"/>
                </a:buClr>
                <a:buFont typeface="Arial"/>
                <a:buNone/>
              </a:pPr>
              <a:r>
                <a:rPr b="1" lang="en-US" sz="3000">
                  <a:solidFill>
                    <a:srgbClr val="262626"/>
                  </a:solidFill>
                  <a:latin typeface="Montserrat"/>
                  <a:ea typeface="Montserrat"/>
                  <a:cs typeface="Montserrat"/>
                  <a:sym typeface="Montserrat"/>
                </a:rPr>
                <a:t>INTRODUCTION</a:t>
              </a:r>
              <a:endParaRPr b="1" sz="3000">
                <a:solidFill>
                  <a:srgbClr val="262626"/>
                </a:solidFill>
                <a:latin typeface="Montserrat"/>
                <a:ea typeface="Montserrat"/>
                <a:cs typeface="Montserrat"/>
                <a:sym typeface="Montserrat"/>
              </a:endParaRPr>
            </a:p>
          </p:txBody>
        </p:sp>
        <p:grpSp>
          <p:nvGrpSpPr>
            <p:cNvPr id="169" name="Google Shape;169;p15"/>
            <p:cNvGrpSpPr/>
            <p:nvPr/>
          </p:nvGrpSpPr>
          <p:grpSpPr>
            <a:xfrm>
              <a:off x="0" y="304800"/>
              <a:ext cx="723900" cy="523219"/>
              <a:chOff x="0" y="304799"/>
              <a:chExt cx="723900" cy="523219"/>
            </a:xfrm>
          </p:grpSpPr>
          <p:sp>
            <p:nvSpPr>
              <p:cNvPr id="170" name="Google Shape;170;p15"/>
              <p:cNvSpPr/>
              <p:nvPr/>
            </p:nvSpPr>
            <p:spPr>
              <a:xfrm>
                <a:off x="0" y="304799"/>
                <a:ext cx="723900" cy="523219"/>
              </a:xfrm>
              <a:prstGeom prst="homePlate">
                <a:avLst>
                  <a:gd fmla="val 50000" name="adj"/>
                </a:avLst>
              </a:prstGeom>
              <a:gradFill>
                <a:gsLst>
                  <a:gs pos="0">
                    <a:schemeClr val="accent2"/>
                  </a:gs>
                  <a:gs pos="100000">
                    <a:schemeClr val="accent1"/>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171" name="Google Shape;171;p15"/>
              <p:cNvGrpSpPr/>
              <p:nvPr/>
            </p:nvGrpSpPr>
            <p:grpSpPr>
              <a:xfrm>
                <a:off x="124157" y="445527"/>
                <a:ext cx="348586" cy="241762"/>
                <a:chOff x="5348196" y="4846116"/>
                <a:chExt cx="1573362" cy="1091217"/>
              </a:xfrm>
            </p:grpSpPr>
            <p:sp>
              <p:nvSpPr>
                <p:cNvPr id="172" name="Google Shape;172;p15"/>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3" name="Google Shape;173;p15"/>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4" name="Google Shape;174;p15"/>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5" name="Google Shape;175;p15"/>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6" name="Google Shape;176;p15"/>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7" name="Google Shape;177;p15"/>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8" name="Google Shape;178;p15"/>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9" name="Google Shape;179;p15"/>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sp>
        <p:nvSpPr>
          <p:cNvPr id="180" name="Google Shape;180;p15"/>
          <p:cNvSpPr/>
          <p:nvPr/>
        </p:nvSpPr>
        <p:spPr>
          <a:xfrm>
            <a:off x="1828800" y="1912506"/>
            <a:ext cx="8534400" cy="4178400"/>
          </a:xfrm>
          <a:prstGeom prst="rect">
            <a:avLst/>
          </a:prstGeom>
          <a:noFill/>
          <a:ln cap="flat" cmpd="sng" w="19050">
            <a:solidFill>
              <a:srgbClr val="595959"/>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ontserrat"/>
              <a:ea typeface="Montserrat"/>
              <a:cs typeface="Montserrat"/>
              <a:sym typeface="Montserrat"/>
            </a:endParaRPr>
          </a:p>
        </p:txBody>
      </p:sp>
      <p:grpSp>
        <p:nvGrpSpPr>
          <p:cNvPr id="181" name="Google Shape;181;p15"/>
          <p:cNvGrpSpPr/>
          <p:nvPr/>
        </p:nvGrpSpPr>
        <p:grpSpPr>
          <a:xfrm>
            <a:off x="397869" y="1288793"/>
            <a:ext cx="5767304" cy="2720010"/>
            <a:chOff x="666750" y="1652471"/>
            <a:chExt cx="4876800" cy="3673207"/>
          </a:xfrm>
        </p:grpSpPr>
        <p:sp>
          <p:nvSpPr>
            <p:cNvPr id="182" name="Google Shape;182;p15"/>
            <p:cNvSpPr/>
            <p:nvPr/>
          </p:nvSpPr>
          <p:spPr>
            <a:xfrm>
              <a:off x="666750" y="1652471"/>
              <a:ext cx="4876800" cy="585000"/>
            </a:xfrm>
            <a:prstGeom prst="round2SameRect">
              <a:avLst>
                <a:gd fmla="val 16667" name="adj1"/>
                <a:gd fmla="val 0" name="adj2"/>
              </a:avLst>
            </a:prstGeom>
            <a:gradFill>
              <a:gsLst>
                <a:gs pos="0">
                  <a:schemeClr val="accent2"/>
                </a:gs>
                <a:gs pos="100000">
                  <a:schemeClr val="accent1"/>
                </a:gs>
              </a:gsLst>
              <a:lin ang="810000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a:solidFill>
                    <a:schemeClr val="lt1"/>
                  </a:solidFill>
                  <a:latin typeface="Montserrat"/>
                  <a:ea typeface="Montserrat"/>
                  <a:cs typeface="Montserrat"/>
                  <a:sym typeface="Montserrat"/>
                </a:rPr>
                <a:t>Company Legacy &amp; Evolution</a:t>
              </a:r>
              <a:endParaRPr b="1" sz="1400">
                <a:solidFill>
                  <a:schemeClr val="lt1"/>
                </a:solidFill>
                <a:latin typeface="Montserrat"/>
                <a:ea typeface="Montserrat"/>
                <a:cs typeface="Montserrat"/>
                <a:sym typeface="Montserrat"/>
              </a:endParaRPr>
            </a:p>
          </p:txBody>
        </p:sp>
        <p:sp>
          <p:nvSpPr>
            <p:cNvPr id="183" name="Google Shape;183;p15"/>
            <p:cNvSpPr/>
            <p:nvPr/>
          </p:nvSpPr>
          <p:spPr>
            <a:xfrm>
              <a:off x="666750" y="2237478"/>
              <a:ext cx="4876800" cy="3088200"/>
            </a:xfrm>
            <a:prstGeom prst="rect">
              <a:avLst/>
            </a:prstGeom>
            <a:solidFill>
              <a:schemeClr val="lt1"/>
            </a:solidFill>
            <a:ln>
              <a:noFill/>
            </a:ln>
            <a:effectLst>
              <a:outerShdw blurRad="127000" sx="102000" rotWithShape="0" algn="ctr" sy="1020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4" name="Google Shape;184;p15"/>
            <p:cNvSpPr txBox="1"/>
            <p:nvPr/>
          </p:nvSpPr>
          <p:spPr>
            <a:xfrm>
              <a:off x="742400" y="2375976"/>
              <a:ext cx="4589400" cy="2598300"/>
            </a:xfrm>
            <a:prstGeom prst="rect">
              <a:avLst/>
            </a:prstGeom>
            <a:noFill/>
            <a:ln>
              <a:noFill/>
            </a:ln>
          </p:spPr>
          <p:txBody>
            <a:bodyPr anchorCtr="0" anchor="t" bIns="45700" lIns="91425" spcFirstLastPara="1" rIns="91425" wrap="square" tIns="45700">
              <a:spAutoFit/>
            </a:bodyPr>
            <a:lstStyle/>
            <a:p>
              <a:pPr indent="-317500" lvl="0" marL="457200" marR="0" rtl="0" algn="l">
                <a:lnSpc>
                  <a:spcPct val="150000"/>
                </a:lnSpc>
                <a:spcBef>
                  <a:spcPts val="0"/>
                </a:spcBef>
                <a:spcAft>
                  <a:spcPts val="0"/>
                </a:spcAft>
                <a:buClr>
                  <a:srgbClr val="1F1F1F"/>
                </a:buClr>
                <a:buSzPts val="1400"/>
                <a:buFont typeface="Montserrat"/>
                <a:buChar char="➔"/>
              </a:pPr>
              <a:r>
                <a:rPr lang="en-US">
                  <a:solidFill>
                    <a:srgbClr val="1F1F1F"/>
                  </a:solidFill>
                  <a:latin typeface="Montserrat"/>
                  <a:ea typeface="Montserrat"/>
                  <a:cs typeface="Montserrat"/>
                  <a:sym typeface="Montserrat"/>
                </a:rPr>
                <a:t>50+ years of banking excellence with a strong regional presence.</a:t>
              </a:r>
              <a:endParaRPr>
                <a:solidFill>
                  <a:srgbClr val="1F1F1F"/>
                </a:solidFill>
                <a:latin typeface="Montserrat"/>
                <a:ea typeface="Montserrat"/>
                <a:cs typeface="Montserrat"/>
                <a:sym typeface="Montserrat"/>
              </a:endParaRPr>
            </a:p>
            <a:p>
              <a:pPr indent="-317500" lvl="0" marL="457200" marR="0" rtl="0" algn="l">
                <a:lnSpc>
                  <a:spcPct val="150000"/>
                </a:lnSpc>
                <a:spcBef>
                  <a:spcPts val="0"/>
                </a:spcBef>
                <a:spcAft>
                  <a:spcPts val="0"/>
                </a:spcAft>
                <a:buClr>
                  <a:srgbClr val="1F1F1F"/>
                </a:buClr>
                <a:buSzPts val="1400"/>
                <a:buFont typeface="Montserrat"/>
                <a:buChar char="➔"/>
              </a:pPr>
              <a:r>
                <a:rPr lang="en-US">
                  <a:solidFill>
                    <a:srgbClr val="1F1F1F"/>
                  </a:solidFill>
                  <a:latin typeface="Montserrat"/>
                  <a:ea typeface="Montserrat"/>
                  <a:cs typeface="Montserrat"/>
                  <a:sym typeface="Montserrat"/>
                </a:rPr>
                <a:t>Commitment to innovation and customer-centric digital transformation.</a:t>
              </a:r>
              <a:endParaRPr>
                <a:solidFill>
                  <a:srgbClr val="1F1F1F"/>
                </a:solidFill>
                <a:latin typeface="Montserrat"/>
                <a:ea typeface="Montserrat"/>
                <a:cs typeface="Montserrat"/>
                <a:sym typeface="Montserrat"/>
              </a:endParaRPr>
            </a:p>
            <a:p>
              <a:pPr indent="-317500" lvl="0" marL="457200" marR="0" rtl="0" algn="l">
                <a:lnSpc>
                  <a:spcPct val="150000"/>
                </a:lnSpc>
                <a:spcBef>
                  <a:spcPts val="0"/>
                </a:spcBef>
                <a:spcAft>
                  <a:spcPts val="0"/>
                </a:spcAft>
                <a:buClr>
                  <a:srgbClr val="1F1F1F"/>
                </a:buClr>
                <a:buSzPts val="1400"/>
                <a:buFont typeface="Montserrat"/>
                <a:buChar char="➔"/>
              </a:pPr>
              <a:r>
                <a:rPr lang="en-US">
                  <a:solidFill>
                    <a:srgbClr val="1F1F1F"/>
                  </a:solidFill>
                  <a:latin typeface="Montserrat"/>
                  <a:ea typeface="Montserrat"/>
                  <a:cs typeface="Montserrat"/>
                  <a:sym typeface="Montserrat"/>
                </a:rPr>
                <a:t>55% of customers actively use digital banking, with demand increasing</a:t>
              </a:r>
              <a:endParaRPr>
                <a:solidFill>
                  <a:srgbClr val="1F1F1F"/>
                </a:solidFill>
                <a:latin typeface="Montserrat"/>
                <a:ea typeface="Montserrat"/>
                <a:cs typeface="Montserrat"/>
                <a:sym typeface="Montserrat"/>
              </a:endParaRPr>
            </a:p>
          </p:txBody>
        </p:sp>
      </p:grpSp>
      <p:grpSp>
        <p:nvGrpSpPr>
          <p:cNvPr id="185" name="Google Shape;185;p15"/>
          <p:cNvGrpSpPr/>
          <p:nvPr/>
        </p:nvGrpSpPr>
        <p:grpSpPr>
          <a:xfrm>
            <a:off x="6012782" y="3874755"/>
            <a:ext cx="5877519" cy="2720010"/>
            <a:chOff x="666750" y="1652471"/>
            <a:chExt cx="4876800" cy="3673207"/>
          </a:xfrm>
        </p:grpSpPr>
        <p:sp>
          <p:nvSpPr>
            <p:cNvPr id="186" name="Google Shape;186;p15"/>
            <p:cNvSpPr/>
            <p:nvPr/>
          </p:nvSpPr>
          <p:spPr>
            <a:xfrm>
              <a:off x="666750" y="1652471"/>
              <a:ext cx="4876800" cy="585000"/>
            </a:xfrm>
            <a:prstGeom prst="round2SameRect">
              <a:avLst>
                <a:gd fmla="val 16667" name="adj1"/>
                <a:gd fmla="val 0" name="adj2"/>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a:solidFill>
                    <a:schemeClr val="lt1"/>
                  </a:solidFill>
                  <a:latin typeface="Montserrat"/>
                  <a:ea typeface="Montserrat"/>
                  <a:cs typeface="Montserrat"/>
                  <a:sym typeface="Montserrat"/>
                </a:rPr>
                <a:t>Market Trends Driving Digital Innovation</a:t>
              </a:r>
              <a:endParaRPr b="1">
                <a:solidFill>
                  <a:schemeClr val="lt1"/>
                </a:solidFill>
                <a:latin typeface="Montserrat"/>
                <a:ea typeface="Montserrat"/>
                <a:cs typeface="Montserrat"/>
                <a:sym typeface="Montserrat"/>
              </a:endParaRPr>
            </a:p>
          </p:txBody>
        </p:sp>
        <p:sp>
          <p:nvSpPr>
            <p:cNvPr id="187" name="Google Shape;187;p15"/>
            <p:cNvSpPr/>
            <p:nvPr/>
          </p:nvSpPr>
          <p:spPr>
            <a:xfrm>
              <a:off x="666750" y="2237478"/>
              <a:ext cx="4876800" cy="30882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88" name="Google Shape;188;p15"/>
            <p:cNvSpPr txBox="1"/>
            <p:nvPr/>
          </p:nvSpPr>
          <p:spPr>
            <a:xfrm>
              <a:off x="742400" y="2375976"/>
              <a:ext cx="4589400" cy="2598300"/>
            </a:xfrm>
            <a:prstGeom prst="rect">
              <a:avLst/>
            </a:prstGeom>
            <a:noFill/>
            <a:ln>
              <a:noFill/>
            </a:ln>
          </p:spPr>
          <p:txBody>
            <a:bodyPr anchorCtr="0" anchor="t" bIns="45700" lIns="91425" spcFirstLastPara="1" rIns="91425" wrap="square" tIns="45700">
              <a:spAutoFit/>
            </a:bodyPr>
            <a:lstStyle/>
            <a:p>
              <a:pPr indent="-317500" lvl="0" marL="457200" marR="0" rtl="0" algn="l">
                <a:lnSpc>
                  <a:spcPct val="150000"/>
                </a:lnSpc>
                <a:spcBef>
                  <a:spcPts val="0"/>
                </a:spcBef>
                <a:spcAft>
                  <a:spcPts val="0"/>
                </a:spcAft>
                <a:buClr>
                  <a:srgbClr val="1F1F1F"/>
                </a:buClr>
                <a:buSzPts val="1400"/>
                <a:buFont typeface="Montserrat"/>
                <a:buChar char="➔"/>
              </a:pPr>
              <a:r>
                <a:rPr lang="en-US">
                  <a:solidFill>
                    <a:srgbClr val="1F1F1F"/>
                  </a:solidFill>
                  <a:latin typeface="Montserrat"/>
                  <a:ea typeface="Montserrat"/>
                  <a:cs typeface="Montserrat"/>
                  <a:sym typeface="Montserrat"/>
                </a:rPr>
                <a:t>Growing customer preference for mobile banking (60% prefer mobile solutions).</a:t>
              </a:r>
              <a:endParaRPr>
                <a:solidFill>
                  <a:srgbClr val="1F1F1F"/>
                </a:solidFill>
                <a:latin typeface="Montserrat"/>
                <a:ea typeface="Montserrat"/>
                <a:cs typeface="Montserrat"/>
                <a:sym typeface="Montserrat"/>
              </a:endParaRPr>
            </a:p>
            <a:p>
              <a:pPr indent="-317500" lvl="0" marL="457200" marR="0" rtl="0" algn="l">
                <a:lnSpc>
                  <a:spcPct val="150000"/>
                </a:lnSpc>
                <a:spcBef>
                  <a:spcPts val="0"/>
                </a:spcBef>
                <a:spcAft>
                  <a:spcPts val="0"/>
                </a:spcAft>
                <a:buClr>
                  <a:srgbClr val="1F1F1F"/>
                </a:buClr>
                <a:buSzPts val="1400"/>
                <a:buFont typeface="Montserrat"/>
                <a:buChar char="➔"/>
              </a:pPr>
              <a:r>
                <a:rPr lang="en-US">
                  <a:solidFill>
                    <a:srgbClr val="1F1F1F"/>
                  </a:solidFill>
                  <a:latin typeface="Montserrat"/>
                  <a:ea typeface="Montserrat"/>
                  <a:cs typeface="Montserrat"/>
                  <a:sym typeface="Montserrat"/>
                </a:rPr>
                <a:t>Competitive landscape demands digital-first banking experiences.</a:t>
              </a:r>
              <a:endParaRPr>
                <a:solidFill>
                  <a:srgbClr val="1F1F1F"/>
                </a:solidFill>
                <a:latin typeface="Montserrat"/>
                <a:ea typeface="Montserrat"/>
                <a:cs typeface="Montserrat"/>
                <a:sym typeface="Montserrat"/>
              </a:endParaRPr>
            </a:p>
            <a:p>
              <a:pPr indent="-317500" lvl="0" marL="457200" marR="0" rtl="0" algn="l">
                <a:lnSpc>
                  <a:spcPct val="150000"/>
                </a:lnSpc>
                <a:spcBef>
                  <a:spcPts val="0"/>
                </a:spcBef>
                <a:spcAft>
                  <a:spcPts val="0"/>
                </a:spcAft>
                <a:buClr>
                  <a:srgbClr val="1F1F1F"/>
                </a:buClr>
                <a:buSzPts val="1400"/>
                <a:buFont typeface="Montserrat"/>
                <a:buChar char="➔"/>
              </a:pPr>
              <a:r>
                <a:rPr lang="en-US">
                  <a:solidFill>
                    <a:srgbClr val="1F1F1F"/>
                  </a:solidFill>
                  <a:latin typeface="Montserrat"/>
                  <a:ea typeface="Montserrat"/>
                  <a:cs typeface="Montserrat"/>
                  <a:sym typeface="Montserrat"/>
                </a:rPr>
                <a:t>Regulatory and security enhancements require modernization.</a:t>
              </a:r>
              <a:endParaRPr>
                <a:solidFill>
                  <a:srgbClr val="1F1F1F"/>
                </a:solidFill>
                <a:latin typeface="Montserrat"/>
                <a:ea typeface="Montserrat"/>
                <a:cs typeface="Montserrat"/>
                <a:sym typeface="Montserrat"/>
              </a:endParaRPr>
            </a:p>
          </p:txBody>
        </p:sp>
      </p:grpSp>
      <p:pic>
        <p:nvPicPr>
          <p:cNvPr id="189" name="Google Shape;189;p15"/>
          <p:cNvPicPr preferRelativeResize="0"/>
          <p:nvPr/>
        </p:nvPicPr>
        <p:blipFill>
          <a:blip r:embed="rId3">
            <a:alphaModFix/>
          </a:blip>
          <a:stretch>
            <a:fillRect/>
          </a:stretch>
        </p:blipFill>
        <p:spPr>
          <a:xfrm>
            <a:off x="737825" y="4698300"/>
            <a:ext cx="3040624" cy="1820075"/>
          </a:xfrm>
          <a:prstGeom prst="rect">
            <a:avLst/>
          </a:prstGeom>
          <a:noFill/>
          <a:ln>
            <a:noFill/>
          </a:ln>
        </p:spPr>
      </p:pic>
      <p:pic>
        <p:nvPicPr>
          <p:cNvPr id="190" name="Google Shape;190;p15"/>
          <p:cNvPicPr preferRelativeResize="0"/>
          <p:nvPr/>
        </p:nvPicPr>
        <p:blipFill rotWithShape="1">
          <a:blip r:embed="rId4">
            <a:alphaModFix/>
          </a:blip>
          <a:srcRect b="-8180" l="1538" r="22657" t="10332"/>
          <a:stretch/>
        </p:blipFill>
        <p:spPr>
          <a:xfrm>
            <a:off x="8519575" y="1419450"/>
            <a:ext cx="2879299" cy="1932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grpSp>
        <p:nvGrpSpPr>
          <p:cNvPr id="195" name="Google Shape;195;p16"/>
          <p:cNvGrpSpPr/>
          <p:nvPr/>
        </p:nvGrpSpPr>
        <p:grpSpPr>
          <a:xfrm>
            <a:off x="0" y="0"/>
            <a:ext cx="12192000" cy="1117600"/>
            <a:chOff x="0" y="0"/>
            <a:chExt cx="12192000" cy="1117600"/>
          </a:xfrm>
        </p:grpSpPr>
        <p:sp>
          <p:nvSpPr>
            <p:cNvPr id="196" name="Google Shape;196;p16"/>
            <p:cNvSpPr/>
            <p:nvPr/>
          </p:nvSpPr>
          <p:spPr>
            <a:xfrm>
              <a:off x="0" y="0"/>
              <a:ext cx="12192000" cy="1117600"/>
            </a:xfrm>
            <a:prstGeom prst="rect">
              <a:avLst/>
            </a:prstGeom>
            <a:solidFill>
              <a:schemeClr val="lt1"/>
            </a:solidFill>
            <a:ln>
              <a:noFill/>
            </a:ln>
            <a:effectLst>
              <a:outerShdw blurRad="127000" sx="102000" rotWithShape="0" algn="ctr" sy="1020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7" name="Google Shape;197;p16"/>
            <p:cNvSpPr txBox="1"/>
            <p:nvPr/>
          </p:nvSpPr>
          <p:spPr>
            <a:xfrm>
              <a:off x="805400" y="304799"/>
              <a:ext cx="11386500" cy="554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000">
                  <a:solidFill>
                    <a:srgbClr val="262626"/>
                  </a:solidFill>
                  <a:latin typeface="Montserrat"/>
                  <a:ea typeface="Montserrat"/>
                  <a:cs typeface="Montserrat"/>
                  <a:sym typeface="Montserrat"/>
                </a:rPr>
                <a:t>PROBLEM STATEMENT</a:t>
              </a:r>
              <a:endParaRPr b="1" sz="3000">
                <a:solidFill>
                  <a:srgbClr val="262626"/>
                </a:solidFill>
                <a:latin typeface="Montserrat"/>
                <a:ea typeface="Montserrat"/>
                <a:cs typeface="Montserrat"/>
                <a:sym typeface="Montserrat"/>
              </a:endParaRPr>
            </a:p>
          </p:txBody>
        </p:sp>
        <p:grpSp>
          <p:nvGrpSpPr>
            <p:cNvPr id="198" name="Google Shape;198;p16"/>
            <p:cNvGrpSpPr/>
            <p:nvPr/>
          </p:nvGrpSpPr>
          <p:grpSpPr>
            <a:xfrm>
              <a:off x="0" y="304800"/>
              <a:ext cx="723900" cy="523219"/>
              <a:chOff x="0" y="304799"/>
              <a:chExt cx="723900" cy="523219"/>
            </a:xfrm>
          </p:grpSpPr>
          <p:sp>
            <p:nvSpPr>
              <p:cNvPr id="199" name="Google Shape;199;p16"/>
              <p:cNvSpPr/>
              <p:nvPr/>
            </p:nvSpPr>
            <p:spPr>
              <a:xfrm>
                <a:off x="0" y="304799"/>
                <a:ext cx="723900" cy="523219"/>
              </a:xfrm>
              <a:prstGeom prst="homePlate">
                <a:avLst>
                  <a:gd fmla="val 50000" name="adj"/>
                </a:avLst>
              </a:prstGeom>
              <a:gradFill>
                <a:gsLst>
                  <a:gs pos="0">
                    <a:schemeClr val="accent2"/>
                  </a:gs>
                  <a:gs pos="100000">
                    <a:schemeClr val="accent1"/>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00" name="Google Shape;200;p16"/>
              <p:cNvGrpSpPr/>
              <p:nvPr/>
            </p:nvGrpSpPr>
            <p:grpSpPr>
              <a:xfrm>
                <a:off x="124157" y="445527"/>
                <a:ext cx="348586" cy="241762"/>
                <a:chOff x="5348196" y="4846116"/>
                <a:chExt cx="1573362" cy="1091217"/>
              </a:xfrm>
            </p:grpSpPr>
            <p:sp>
              <p:nvSpPr>
                <p:cNvPr id="201" name="Google Shape;201;p16"/>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2" name="Google Shape;202;p16"/>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3" name="Google Shape;203;p16"/>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4" name="Google Shape;204;p16"/>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5" name="Google Shape;205;p16"/>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6" name="Google Shape;206;p16"/>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7" name="Google Shape;207;p16"/>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8" name="Google Shape;208;p16"/>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sp>
        <p:nvSpPr>
          <p:cNvPr id="209" name="Google Shape;209;p16"/>
          <p:cNvSpPr txBox="1"/>
          <p:nvPr/>
        </p:nvSpPr>
        <p:spPr>
          <a:xfrm>
            <a:off x="523800" y="1849425"/>
            <a:ext cx="11144400" cy="16161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lang="en-US" sz="1800">
                <a:solidFill>
                  <a:srgbClr val="262626"/>
                </a:solidFill>
                <a:latin typeface="Montserrat Medium"/>
                <a:ea typeface="Montserrat Medium"/>
                <a:cs typeface="Montserrat Medium"/>
                <a:sym typeface="Montserrat Medium"/>
              </a:rPr>
              <a:t>SecureBank’s outdated manual check deposit process is driving high operational costs, exposing the institution to security and compliance risks, and diminishing customer satisfaction, all while lagging behind competitors in digital innovation demanding an agile, secure mobile solution to transform operations and enhance the overall banking experience</a:t>
            </a:r>
            <a:r>
              <a:rPr lang="en-US" sz="1800">
                <a:solidFill>
                  <a:srgbClr val="262626"/>
                </a:solidFill>
                <a:latin typeface="Montserrat Medium"/>
                <a:ea typeface="Montserrat Medium"/>
                <a:cs typeface="Montserrat Medium"/>
                <a:sym typeface="Montserrat Medium"/>
              </a:rPr>
              <a:t>.</a:t>
            </a:r>
            <a:endParaRPr sz="1800">
              <a:solidFill>
                <a:srgbClr val="262626"/>
              </a:solidFill>
              <a:latin typeface="Montserrat Medium"/>
              <a:ea typeface="Montserrat Medium"/>
              <a:cs typeface="Montserrat Medium"/>
              <a:sym typeface="Montserrat Medium"/>
            </a:endParaRPr>
          </a:p>
        </p:txBody>
      </p:sp>
      <p:pic>
        <p:nvPicPr>
          <p:cNvPr id="210" name="Google Shape;210;p16"/>
          <p:cNvPicPr preferRelativeResize="0"/>
          <p:nvPr/>
        </p:nvPicPr>
        <p:blipFill>
          <a:blip r:embed="rId3">
            <a:alphaModFix/>
          </a:blip>
          <a:stretch>
            <a:fillRect/>
          </a:stretch>
        </p:blipFill>
        <p:spPr>
          <a:xfrm>
            <a:off x="0" y="4546025"/>
            <a:ext cx="12192000" cy="2311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grpSp>
        <p:nvGrpSpPr>
          <p:cNvPr id="215" name="Google Shape;215;p17"/>
          <p:cNvGrpSpPr/>
          <p:nvPr/>
        </p:nvGrpSpPr>
        <p:grpSpPr>
          <a:xfrm>
            <a:off x="0" y="0"/>
            <a:ext cx="12192000" cy="1117500"/>
            <a:chOff x="0" y="0"/>
            <a:chExt cx="12192000" cy="1117500"/>
          </a:xfrm>
        </p:grpSpPr>
        <p:sp>
          <p:nvSpPr>
            <p:cNvPr id="216" name="Google Shape;216;p17"/>
            <p:cNvSpPr/>
            <p:nvPr/>
          </p:nvSpPr>
          <p:spPr>
            <a:xfrm>
              <a:off x="0" y="0"/>
              <a:ext cx="12192000" cy="11175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7" name="Google Shape;217;p17"/>
            <p:cNvSpPr txBox="1"/>
            <p:nvPr/>
          </p:nvSpPr>
          <p:spPr>
            <a:xfrm>
              <a:off x="805400" y="304799"/>
              <a:ext cx="11386500" cy="554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rgbClr val="000000"/>
                </a:buClr>
                <a:buFont typeface="Arial"/>
                <a:buNone/>
              </a:pPr>
              <a:r>
                <a:rPr b="1" lang="en-US" sz="3000">
                  <a:solidFill>
                    <a:srgbClr val="262626"/>
                  </a:solidFill>
                  <a:latin typeface="Montserrat"/>
                  <a:ea typeface="Montserrat"/>
                  <a:cs typeface="Montserrat"/>
                  <a:sym typeface="Montserrat"/>
                </a:rPr>
                <a:t>PROJECT OVERVIEW</a:t>
              </a:r>
              <a:endParaRPr b="1" sz="3000">
                <a:solidFill>
                  <a:srgbClr val="262626"/>
                </a:solidFill>
                <a:latin typeface="Montserrat"/>
                <a:ea typeface="Montserrat"/>
                <a:cs typeface="Montserrat"/>
                <a:sym typeface="Montserrat"/>
              </a:endParaRPr>
            </a:p>
          </p:txBody>
        </p:sp>
        <p:grpSp>
          <p:nvGrpSpPr>
            <p:cNvPr id="218" name="Google Shape;218;p17"/>
            <p:cNvGrpSpPr/>
            <p:nvPr/>
          </p:nvGrpSpPr>
          <p:grpSpPr>
            <a:xfrm>
              <a:off x="0" y="304800"/>
              <a:ext cx="723900" cy="523200"/>
              <a:chOff x="0" y="304799"/>
              <a:chExt cx="723900" cy="523200"/>
            </a:xfrm>
          </p:grpSpPr>
          <p:sp>
            <p:nvSpPr>
              <p:cNvPr id="219" name="Google Shape;219;p17"/>
              <p:cNvSpPr/>
              <p:nvPr/>
            </p:nvSpPr>
            <p:spPr>
              <a:xfrm>
                <a:off x="0" y="304799"/>
                <a:ext cx="723900" cy="523200"/>
              </a:xfrm>
              <a:prstGeom prst="homePlate">
                <a:avLst>
                  <a:gd fmla="val 50000" name="adj"/>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20" name="Google Shape;220;p17"/>
              <p:cNvGrpSpPr/>
              <p:nvPr/>
            </p:nvGrpSpPr>
            <p:grpSpPr>
              <a:xfrm>
                <a:off x="124398" y="445757"/>
                <a:ext cx="348657" cy="241814"/>
                <a:chOff x="5348196" y="4846116"/>
                <a:chExt cx="1573362" cy="1091217"/>
              </a:xfrm>
            </p:grpSpPr>
            <p:sp>
              <p:nvSpPr>
                <p:cNvPr id="221" name="Google Shape;221;p17"/>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2" name="Google Shape;222;p17"/>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3" name="Google Shape;223;p17"/>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4" name="Google Shape;224;p17"/>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5" name="Google Shape;225;p17"/>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6" name="Google Shape;226;p17"/>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7" name="Google Shape;227;p17"/>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8" name="Google Shape;228;p17"/>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sp>
        <p:nvSpPr>
          <p:cNvPr id="229" name="Google Shape;229;p17"/>
          <p:cNvSpPr txBox="1"/>
          <p:nvPr/>
        </p:nvSpPr>
        <p:spPr>
          <a:xfrm>
            <a:off x="913450" y="1456250"/>
            <a:ext cx="6004200" cy="12774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lang="en-US">
                <a:solidFill>
                  <a:srgbClr val="262626"/>
                </a:solidFill>
                <a:latin typeface="Montserrat Medium"/>
                <a:ea typeface="Montserrat Medium"/>
                <a:cs typeface="Montserrat Medium"/>
                <a:sym typeface="Montserrat Medium"/>
              </a:rPr>
              <a:t>Secure Bank is implementing mobile check deposit feature as a part of Digital Transformation Project to enhance customer satisfaction, improve operational efficiency, and maintain a competitive edge. </a:t>
            </a:r>
            <a:endParaRPr sz="1800">
              <a:solidFill>
                <a:srgbClr val="262626"/>
              </a:solidFill>
              <a:latin typeface="Montserrat Medium"/>
              <a:ea typeface="Montserrat Medium"/>
              <a:cs typeface="Montserrat Medium"/>
              <a:sym typeface="Montserrat Medium"/>
            </a:endParaRPr>
          </a:p>
        </p:txBody>
      </p:sp>
      <p:sp>
        <p:nvSpPr>
          <p:cNvPr id="230" name="Google Shape;230;p17"/>
          <p:cNvSpPr/>
          <p:nvPr/>
        </p:nvSpPr>
        <p:spPr>
          <a:xfrm>
            <a:off x="913450" y="4475050"/>
            <a:ext cx="4478100" cy="19350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262626"/>
                </a:solidFill>
                <a:latin typeface="Montserrat"/>
                <a:ea typeface="Montserrat"/>
                <a:cs typeface="Montserrat"/>
                <a:sym typeface="Montserrat"/>
              </a:rPr>
              <a:t>Impacted Business Processes</a:t>
            </a:r>
            <a:endParaRPr b="1" sz="1600">
              <a:solidFill>
                <a:srgbClr val="262626"/>
              </a:solidFill>
              <a:latin typeface="Montserrat"/>
              <a:ea typeface="Montserrat"/>
              <a:cs typeface="Montserrat"/>
              <a:sym typeface="Montserrat"/>
            </a:endParaRPr>
          </a:p>
          <a:p>
            <a:pPr indent="-317500" lvl="0" marL="457200" marR="0" rtl="0" algn="l">
              <a:spcBef>
                <a:spcPts val="1000"/>
              </a:spcBef>
              <a:spcAft>
                <a:spcPts val="0"/>
              </a:spcAft>
              <a:buClr>
                <a:srgbClr val="262626"/>
              </a:buClr>
              <a:buSzPts val="1400"/>
              <a:buFont typeface="Montserrat"/>
              <a:buChar char="➔"/>
            </a:pPr>
            <a:r>
              <a:rPr lang="en-US">
                <a:solidFill>
                  <a:srgbClr val="262626"/>
                </a:solidFill>
                <a:latin typeface="Montserrat"/>
                <a:ea typeface="Montserrat"/>
                <a:cs typeface="Montserrat"/>
                <a:sym typeface="Montserrat"/>
              </a:rPr>
              <a:t>Manual check handling and data entry</a:t>
            </a:r>
            <a:endParaRPr>
              <a:solidFill>
                <a:srgbClr val="262626"/>
              </a:solidFill>
              <a:latin typeface="Montserrat"/>
              <a:ea typeface="Montserrat"/>
              <a:cs typeface="Montserrat"/>
              <a:sym typeface="Montserrat"/>
            </a:endParaRPr>
          </a:p>
          <a:p>
            <a:pPr indent="-317500" lvl="0" marL="457200" marR="0" rtl="0" algn="l">
              <a:spcBef>
                <a:spcPts val="1000"/>
              </a:spcBef>
              <a:spcAft>
                <a:spcPts val="0"/>
              </a:spcAft>
              <a:buClr>
                <a:srgbClr val="262626"/>
              </a:buClr>
              <a:buSzPts val="1400"/>
              <a:buFont typeface="Montserrat"/>
              <a:buChar char="➔"/>
            </a:pPr>
            <a:r>
              <a:rPr lang="en-US">
                <a:solidFill>
                  <a:srgbClr val="262626"/>
                </a:solidFill>
                <a:latin typeface="Montserrat"/>
                <a:ea typeface="Montserrat"/>
                <a:cs typeface="Montserrat"/>
                <a:sym typeface="Montserrat"/>
              </a:rPr>
              <a:t>In-branch customer service workflows</a:t>
            </a:r>
            <a:endParaRPr>
              <a:solidFill>
                <a:srgbClr val="262626"/>
              </a:solidFill>
              <a:latin typeface="Montserrat"/>
              <a:ea typeface="Montserrat"/>
              <a:cs typeface="Montserrat"/>
              <a:sym typeface="Montserrat"/>
            </a:endParaRPr>
          </a:p>
          <a:p>
            <a:pPr indent="-317500" lvl="0" marL="457200" marR="0" rtl="0" algn="l">
              <a:spcBef>
                <a:spcPts val="1000"/>
              </a:spcBef>
              <a:spcAft>
                <a:spcPts val="0"/>
              </a:spcAft>
              <a:buClr>
                <a:srgbClr val="262626"/>
              </a:buClr>
              <a:buSzPts val="1400"/>
              <a:buFont typeface="Montserrat"/>
              <a:buChar char="➔"/>
            </a:pPr>
            <a:r>
              <a:rPr lang="en-US">
                <a:solidFill>
                  <a:srgbClr val="262626"/>
                </a:solidFill>
                <a:latin typeface="Montserrat"/>
                <a:ea typeface="Montserrat"/>
                <a:cs typeface="Montserrat"/>
                <a:sym typeface="Montserrat"/>
              </a:rPr>
              <a:t>Fraud detection and compliance review</a:t>
            </a:r>
            <a:endParaRPr>
              <a:solidFill>
                <a:srgbClr val="262626"/>
              </a:solidFill>
              <a:latin typeface="Montserrat"/>
              <a:ea typeface="Montserrat"/>
              <a:cs typeface="Montserrat"/>
              <a:sym typeface="Montserrat"/>
            </a:endParaRPr>
          </a:p>
          <a:p>
            <a:pPr indent="-317500" lvl="0" marL="457200" marR="0" rtl="0" algn="l">
              <a:spcBef>
                <a:spcPts val="1000"/>
              </a:spcBef>
              <a:spcAft>
                <a:spcPts val="1000"/>
              </a:spcAft>
              <a:buClr>
                <a:srgbClr val="262626"/>
              </a:buClr>
              <a:buSzPts val="1400"/>
              <a:buFont typeface="Montserrat"/>
              <a:buChar char="➔"/>
            </a:pPr>
            <a:r>
              <a:rPr lang="en-US">
                <a:solidFill>
                  <a:srgbClr val="262626"/>
                </a:solidFill>
                <a:latin typeface="Montserrat"/>
                <a:ea typeface="Montserrat"/>
                <a:cs typeface="Montserrat"/>
                <a:sym typeface="Montserrat"/>
              </a:rPr>
              <a:t>IT and operations coordination</a:t>
            </a:r>
            <a:endParaRPr>
              <a:solidFill>
                <a:srgbClr val="262626"/>
              </a:solidFill>
              <a:latin typeface="Montserrat"/>
              <a:ea typeface="Montserrat"/>
              <a:cs typeface="Montserrat"/>
              <a:sym typeface="Montserrat"/>
            </a:endParaRPr>
          </a:p>
        </p:txBody>
      </p:sp>
      <p:sp>
        <p:nvSpPr>
          <p:cNvPr id="231" name="Google Shape;231;p17"/>
          <p:cNvSpPr/>
          <p:nvPr/>
        </p:nvSpPr>
        <p:spPr>
          <a:xfrm>
            <a:off x="5957375" y="4518350"/>
            <a:ext cx="5614500" cy="1935000"/>
          </a:xfrm>
          <a:prstGeom prst="roundRect">
            <a:avLst>
              <a:gd fmla="val 7240" name="adj"/>
            </a:avLst>
          </a:prstGeom>
          <a:solidFill>
            <a:schemeClr val="lt1"/>
          </a:solidFill>
          <a:ln>
            <a:noFill/>
          </a:ln>
          <a:effectLst>
            <a:outerShdw blurRad="939800" sx="102000" rotWithShape="0" algn="ctr" sy="102000">
              <a:srgbClr val="000000">
                <a:alpha val="13730"/>
              </a:srgbClr>
            </a:outerShdw>
          </a:effectLst>
        </p:spPr>
        <p:txBody>
          <a:bodyPr anchorCtr="0" anchor="t" bIns="45700" lIns="91425" spcFirstLastPara="1" rIns="91425" wrap="square" tIns="45700">
            <a:noAutofit/>
          </a:bodyPr>
          <a:lstStyle/>
          <a:p>
            <a:pPr indent="0" lvl="0" marL="0" marR="0" rtl="0" algn="l">
              <a:spcBef>
                <a:spcPts val="0"/>
              </a:spcBef>
              <a:spcAft>
                <a:spcPts val="0"/>
              </a:spcAft>
              <a:buNone/>
            </a:pPr>
            <a:r>
              <a:rPr b="1" lang="en-US" sz="1600">
                <a:solidFill>
                  <a:srgbClr val="262626"/>
                </a:solidFill>
                <a:latin typeface="Montserrat"/>
                <a:ea typeface="Montserrat"/>
                <a:cs typeface="Montserrat"/>
                <a:sym typeface="Montserrat"/>
              </a:rPr>
              <a:t>Cost Efficiencies</a:t>
            </a:r>
            <a:endParaRPr b="1" sz="1600">
              <a:solidFill>
                <a:srgbClr val="262626"/>
              </a:solidFill>
              <a:latin typeface="Montserrat"/>
              <a:ea typeface="Montserrat"/>
              <a:cs typeface="Montserrat"/>
              <a:sym typeface="Montserrat"/>
            </a:endParaRPr>
          </a:p>
          <a:p>
            <a:pPr indent="-317500" lvl="0" marL="457200" marR="0" rtl="0" algn="l">
              <a:spcBef>
                <a:spcPts val="1000"/>
              </a:spcBef>
              <a:spcAft>
                <a:spcPts val="0"/>
              </a:spcAft>
              <a:buClr>
                <a:srgbClr val="262626"/>
              </a:buClr>
              <a:buSzPts val="1400"/>
              <a:buFont typeface="Montserrat"/>
              <a:buChar char="➔"/>
            </a:pPr>
            <a:r>
              <a:rPr lang="en-US">
                <a:solidFill>
                  <a:srgbClr val="262626"/>
                </a:solidFill>
                <a:latin typeface="Montserrat"/>
                <a:ea typeface="Montserrat"/>
                <a:cs typeface="Montserrat"/>
                <a:sym typeface="Montserrat"/>
              </a:rPr>
              <a:t>Reduced paper-based processing and labor costs</a:t>
            </a:r>
            <a:endParaRPr>
              <a:solidFill>
                <a:srgbClr val="262626"/>
              </a:solidFill>
              <a:latin typeface="Montserrat"/>
              <a:ea typeface="Montserrat"/>
              <a:cs typeface="Montserrat"/>
              <a:sym typeface="Montserrat"/>
            </a:endParaRPr>
          </a:p>
          <a:p>
            <a:pPr indent="-317500" lvl="0" marL="457200" marR="0" rtl="0" algn="l">
              <a:spcBef>
                <a:spcPts val="1000"/>
              </a:spcBef>
              <a:spcAft>
                <a:spcPts val="0"/>
              </a:spcAft>
              <a:buClr>
                <a:srgbClr val="262626"/>
              </a:buClr>
              <a:buSzPts val="1400"/>
              <a:buFont typeface="Montserrat"/>
              <a:buChar char="➔"/>
            </a:pPr>
            <a:r>
              <a:rPr lang="en-US">
                <a:solidFill>
                  <a:srgbClr val="262626"/>
                </a:solidFill>
                <a:latin typeface="Montserrat"/>
                <a:ea typeface="Montserrat"/>
                <a:cs typeface="Montserrat"/>
                <a:sym typeface="Montserrat"/>
              </a:rPr>
              <a:t>20% branch workload reduction (targeted)</a:t>
            </a:r>
            <a:endParaRPr>
              <a:solidFill>
                <a:srgbClr val="262626"/>
              </a:solidFill>
              <a:latin typeface="Montserrat"/>
              <a:ea typeface="Montserrat"/>
              <a:cs typeface="Montserrat"/>
              <a:sym typeface="Montserrat"/>
            </a:endParaRPr>
          </a:p>
          <a:p>
            <a:pPr indent="-317500" lvl="0" marL="457200" marR="0" rtl="0" algn="l">
              <a:spcBef>
                <a:spcPts val="1000"/>
              </a:spcBef>
              <a:spcAft>
                <a:spcPts val="0"/>
              </a:spcAft>
              <a:buClr>
                <a:srgbClr val="262626"/>
              </a:buClr>
              <a:buSzPts val="1400"/>
              <a:buFont typeface="Montserrat"/>
              <a:buChar char="➔"/>
            </a:pPr>
            <a:r>
              <a:rPr lang="en-US">
                <a:solidFill>
                  <a:srgbClr val="262626"/>
                </a:solidFill>
                <a:latin typeface="Montserrat"/>
                <a:ea typeface="Montserrat"/>
                <a:cs typeface="Montserrat"/>
                <a:sym typeface="Montserrat"/>
              </a:rPr>
              <a:t>Minimized compliance and error-related penalties</a:t>
            </a:r>
            <a:endParaRPr>
              <a:solidFill>
                <a:srgbClr val="262626"/>
              </a:solidFill>
              <a:latin typeface="Montserrat"/>
              <a:ea typeface="Montserrat"/>
              <a:cs typeface="Montserrat"/>
              <a:sym typeface="Montserrat"/>
            </a:endParaRPr>
          </a:p>
          <a:p>
            <a:pPr indent="-317500" lvl="0" marL="457200" marR="0" rtl="0" algn="l">
              <a:spcBef>
                <a:spcPts val="1000"/>
              </a:spcBef>
              <a:spcAft>
                <a:spcPts val="1000"/>
              </a:spcAft>
              <a:buClr>
                <a:srgbClr val="262626"/>
              </a:buClr>
              <a:buSzPts val="1400"/>
              <a:buFont typeface="Montserrat"/>
              <a:buChar char="➔"/>
            </a:pPr>
            <a:r>
              <a:rPr lang="en-US">
                <a:solidFill>
                  <a:srgbClr val="262626"/>
                </a:solidFill>
                <a:latin typeface="Montserrat"/>
                <a:ea typeface="Montserrat"/>
                <a:cs typeface="Montserrat"/>
                <a:sym typeface="Montserrat"/>
              </a:rPr>
              <a:t>Lower physical infrastructure requirements for check storage</a:t>
            </a:r>
            <a:endParaRPr>
              <a:solidFill>
                <a:srgbClr val="262626"/>
              </a:solidFill>
              <a:latin typeface="Montserrat"/>
              <a:ea typeface="Montserrat"/>
              <a:cs typeface="Montserrat"/>
              <a:sym typeface="Montserrat"/>
            </a:endParaRPr>
          </a:p>
        </p:txBody>
      </p:sp>
      <p:sp>
        <p:nvSpPr>
          <p:cNvPr id="232" name="Google Shape;232;p17"/>
          <p:cNvSpPr/>
          <p:nvPr/>
        </p:nvSpPr>
        <p:spPr>
          <a:xfrm>
            <a:off x="913450" y="2971200"/>
            <a:ext cx="6404700" cy="1117500"/>
          </a:xfrm>
          <a:prstGeom prst="round2SameRect">
            <a:avLst>
              <a:gd fmla="val 20338" name="adj1"/>
              <a:gd fmla="val 0" name="adj2"/>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a:solidFill>
                  <a:schemeClr val="lt1"/>
                </a:solidFill>
                <a:latin typeface="Montserrat"/>
                <a:ea typeface="Montserrat"/>
                <a:cs typeface="Montserrat"/>
                <a:sym typeface="Montserrat"/>
              </a:rPr>
              <a:t>STRATEGIC FIT : </a:t>
            </a:r>
            <a:r>
              <a:rPr lang="en-US">
                <a:solidFill>
                  <a:schemeClr val="lt1"/>
                </a:solidFill>
                <a:latin typeface="Montserrat"/>
                <a:ea typeface="Montserrat"/>
                <a:cs typeface="Montserrat"/>
                <a:sym typeface="Montserrat"/>
              </a:rPr>
              <a:t>The feature enhances SecureBank’s digital banking ecosystem by integrating seamlessly with current mobile services, supporting our $20M digital transformation strategy.</a:t>
            </a:r>
            <a:endParaRPr>
              <a:solidFill>
                <a:schemeClr val="lt1"/>
              </a:solidFill>
              <a:latin typeface="Montserrat"/>
              <a:ea typeface="Montserrat"/>
              <a:cs typeface="Montserrat"/>
              <a:sym typeface="Montserrat"/>
            </a:endParaRPr>
          </a:p>
          <a:p>
            <a:pPr indent="0" lvl="0" marL="0" marR="0" rtl="0" algn="l">
              <a:spcBef>
                <a:spcPts val="0"/>
              </a:spcBef>
              <a:spcAft>
                <a:spcPts val="0"/>
              </a:spcAft>
              <a:buNone/>
            </a:pPr>
            <a:r>
              <a:t/>
            </a:r>
            <a:endParaRPr b="1">
              <a:solidFill>
                <a:schemeClr val="lt1"/>
              </a:solidFill>
              <a:latin typeface="Montserrat"/>
              <a:ea typeface="Montserrat"/>
              <a:cs typeface="Montserrat"/>
              <a:sym typeface="Montserrat"/>
            </a:endParaRPr>
          </a:p>
        </p:txBody>
      </p:sp>
      <p:pic>
        <p:nvPicPr>
          <p:cNvPr id="233" name="Google Shape;233;p17"/>
          <p:cNvPicPr preferRelativeResize="0"/>
          <p:nvPr/>
        </p:nvPicPr>
        <p:blipFill>
          <a:blip r:embed="rId3">
            <a:alphaModFix/>
          </a:blip>
          <a:stretch>
            <a:fillRect/>
          </a:stretch>
        </p:blipFill>
        <p:spPr>
          <a:xfrm>
            <a:off x="7607701" y="1456250"/>
            <a:ext cx="3834350" cy="2556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grpSp>
        <p:nvGrpSpPr>
          <p:cNvPr id="238" name="Google Shape;238;p18"/>
          <p:cNvGrpSpPr/>
          <p:nvPr/>
        </p:nvGrpSpPr>
        <p:grpSpPr>
          <a:xfrm>
            <a:off x="0" y="0"/>
            <a:ext cx="12192000" cy="1117500"/>
            <a:chOff x="0" y="0"/>
            <a:chExt cx="12192000" cy="1117500"/>
          </a:xfrm>
        </p:grpSpPr>
        <p:sp>
          <p:nvSpPr>
            <p:cNvPr id="239" name="Google Shape;239;p18"/>
            <p:cNvSpPr/>
            <p:nvPr/>
          </p:nvSpPr>
          <p:spPr>
            <a:xfrm>
              <a:off x="0" y="0"/>
              <a:ext cx="12192000" cy="11175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0" name="Google Shape;240;p18"/>
            <p:cNvSpPr txBox="1"/>
            <p:nvPr/>
          </p:nvSpPr>
          <p:spPr>
            <a:xfrm>
              <a:off x="805400" y="304799"/>
              <a:ext cx="11386500" cy="554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000">
                  <a:solidFill>
                    <a:srgbClr val="262626"/>
                  </a:solidFill>
                  <a:latin typeface="Montserrat"/>
                  <a:ea typeface="Montserrat"/>
                  <a:cs typeface="Montserrat"/>
                  <a:sym typeface="Montserrat"/>
                </a:rPr>
                <a:t>WHY ?</a:t>
              </a:r>
              <a:endParaRPr b="1" sz="3000">
                <a:solidFill>
                  <a:srgbClr val="262626"/>
                </a:solidFill>
                <a:latin typeface="Montserrat"/>
                <a:ea typeface="Montserrat"/>
                <a:cs typeface="Montserrat"/>
                <a:sym typeface="Montserrat"/>
              </a:endParaRPr>
            </a:p>
          </p:txBody>
        </p:sp>
        <p:grpSp>
          <p:nvGrpSpPr>
            <p:cNvPr id="241" name="Google Shape;241;p18"/>
            <p:cNvGrpSpPr/>
            <p:nvPr/>
          </p:nvGrpSpPr>
          <p:grpSpPr>
            <a:xfrm>
              <a:off x="0" y="304800"/>
              <a:ext cx="723900" cy="523200"/>
              <a:chOff x="0" y="304799"/>
              <a:chExt cx="723900" cy="523200"/>
            </a:xfrm>
          </p:grpSpPr>
          <p:sp>
            <p:nvSpPr>
              <p:cNvPr id="242" name="Google Shape;242;p18"/>
              <p:cNvSpPr/>
              <p:nvPr/>
            </p:nvSpPr>
            <p:spPr>
              <a:xfrm>
                <a:off x="0" y="304799"/>
                <a:ext cx="723900" cy="523200"/>
              </a:xfrm>
              <a:prstGeom prst="homePlate">
                <a:avLst>
                  <a:gd fmla="val 50000" name="adj"/>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43" name="Google Shape;243;p18"/>
              <p:cNvGrpSpPr/>
              <p:nvPr/>
            </p:nvGrpSpPr>
            <p:grpSpPr>
              <a:xfrm>
                <a:off x="124398" y="445757"/>
                <a:ext cx="348657" cy="241814"/>
                <a:chOff x="5348196" y="4846116"/>
                <a:chExt cx="1573362" cy="1091217"/>
              </a:xfrm>
            </p:grpSpPr>
            <p:sp>
              <p:nvSpPr>
                <p:cNvPr id="244" name="Google Shape;244;p18"/>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 name="Google Shape;245;p18"/>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6" name="Google Shape;246;p18"/>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7" name="Google Shape;247;p18"/>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8" name="Google Shape;248;p18"/>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9" name="Google Shape;249;p18"/>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0" name="Google Shape;250;p18"/>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1" name="Google Shape;251;p18"/>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sp>
        <p:nvSpPr>
          <p:cNvPr id="252" name="Google Shape;252;p18"/>
          <p:cNvSpPr/>
          <p:nvPr/>
        </p:nvSpPr>
        <p:spPr>
          <a:xfrm>
            <a:off x="4714872" y="1349650"/>
            <a:ext cx="7176300" cy="1189800"/>
          </a:xfrm>
          <a:prstGeom prst="roundRect">
            <a:avLst>
              <a:gd fmla="val 16667" name="adj"/>
            </a:avLst>
          </a:prstGeom>
          <a:solidFill>
            <a:schemeClr val="lt1"/>
          </a:solidFill>
          <a:ln>
            <a:noFill/>
          </a:ln>
          <a:effectLst>
            <a:outerShdw blurRad="939800" sx="102000" rotWithShape="0" algn="ctr" sy="102000">
              <a:srgbClr val="000000">
                <a:alpha val="1373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700">
                <a:solidFill>
                  <a:schemeClr val="accent2"/>
                </a:solidFill>
                <a:latin typeface="Montserrat"/>
                <a:ea typeface="Montserrat"/>
                <a:cs typeface="Montserrat"/>
                <a:sym typeface="Montserrat"/>
              </a:rPr>
              <a:t>Industry Trend</a:t>
            </a:r>
            <a:endParaRPr sz="1700"/>
          </a:p>
          <a:p>
            <a:pPr indent="0" lvl="0" marL="0" marR="0" rtl="0" algn="l">
              <a:spcBef>
                <a:spcPts val="0"/>
              </a:spcBef>
              <a:spcAft>
                <a:spcPts val="0"/>
              </a:spcAft>
              <a:buNone/>
            </a:pPr>
            <a:r>
              <a:rPr lang="en-US" sz="1500">
                <a:solidFill>
                  <a:srgbClr val="262626"/>
                </a:solidFill>
                <a:latin typeface="Montserrat"/>
                <a:ea typeface="Montserrat"/>
                <a:cs typeface="Montserrat"/>
                <a:sym typeface="Montserrat"/>
              </a:rPr>
              <a:t>Early adopters of eDeposit gained market leadership</a:t>
            </a:r>
            <a:endParaRPr sz="1500">
              <a:solidFill>
                <a:srgbClr val="262626"/>
              </a:solidFill>
              <a:latin typeface="Montserrat"/>
              <a:ea typeface="Montserrat"/>
              <a:cs typeface="Montserrat"/>
              <a:sym typeface="Montserrat"/>
            </a:endParaRPr>
          </a:p>
        </p:txBody>
      </p:sp>
      <p:sp>
        <p:nvSpPr>
          <p:cNvPr id="253" name="Google Shape;253;p18"/>
          <p:cNvSpPr/>
          <p:nvPr/>
        </p:nvSpPr>
        <p:spPr>
          <a:xfrm>
            <a:off x="4682475" y="2667700"/>
            <a:ext cx="7241100" cy="1189800"/>
          </a:xfrm>
          <a:prstGeom prst="roundRect">
            <a:avLst>
              <a:gd fmla="val 16667" name="adj"/>
            </a:avLst>
          </a:prstGeom>
          <a:solidFill>
            <a:schemeClr val="lt1"/>
          </a:solidFill>
          <a:ln>
            <a:noFill/>
          </a:ln>
          <a:effectLst>
            <a:outerShdw blurRad="939800" sx="102000" rotWithShape="0" algn="ctr" sy="102000">
              <a:srgbClr val="000000">
                <a:alpha val="1373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700">
                <a:solidFill>
                  <a:schemeClr val="accent2"/>
                </a:solidFill>
                <a:latin typeface="Montserrat"/>
                <a:ea typeface="Montserrat"/>
                <a:cs typeface="Montserrat"/>
                <a:sym typeface="Montserrat"/>
              </a:rPr>
              <a:t>Competitive Risk</a:t>
            </a:r>
            <a:endParaRPr sz="1700"/>
          </a:p>
          <a:p>
            <a:pPr indent="0" lvl="0" marL="0" marR="0" rtl="0" algn="l">
              <a:spcBef>
                <a:spcPts val="0"/>
              </a:spcBef>
              <a:spcAft>
                <a:spcPts val="0"/>
              </a:spcAft>
              <a:buNone/>
            </a:pPr>
            <a:r>
              <a:rPr lang="en-US" sz="1500">
                <a:solidFill>
                  <a:srgbClr val="262626"/>
                </a:solidFill>
                <a:latin typeface="Montserrat"/>
                <a:ea typeface="Montserrat"/>
                <a:cs typeface="Montserrat"/>
                <a:sym typeface="Montserrat"/>
              </a:rPr>
              <a:t>Delayed adoption leads to customer loss and reduced relevance.</a:t>
            </a:r>
            <a:endParaRPr sz="1500">
              <a:solidFill>
                <a:srgbClr val="262626"/>
              </a:solidFill>
              <a:latin typeface="Montserrat"/>
              <a:ea typeface="Montserrat"/>
              <a:cs typeface="Montserrat"/>
              <a:sym typeface="Montserrat"/>
            </a:endParaRPr>
          </a:p>
        </p:txBody>
      </p:sp>
      <p:sp>
        <p:nvSpPr>
          <p:cNvPr id="254" name="Google Shape;254;p18"/>
          <p:cNvSpPr/>
          <p:nvPr/>
        </p:nvSpPr>
        <p:spPr>
          <a:xfrm>
            <a:off x="4682475" y="3985750"/>
            <a:ext cx="7241100" cy="1189800"/>
          </a:xfrm>
          <a:prstGeom prst="roundRect">
            <a:avLst>
              <a:gd fmla="val 16667" name="adj"/>
            </a:avLst>
          </a:prstGeom>
          <a:solidFill>
            <a:schemeClr val="lt1"/>
          </a:solidFill>
          <a:ln>
            <a:noFill/>
          </a:ln>
          <a:effectLst>
            <a:outerShdw blurRad="939800" sx="102000" rotWithShape="0" algn="ctr" sy="102000">
              <a:srgbClr val="000000">
                <a:alpha val="1373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700">
                <a:solidFill>
                  <a:schemeClr val="accent2"/>
                </a:solidFill>
                <a:latin typeface="Montserrat"/>
                <a:ea typeface="Montserrat"/>
                <a:cs typeface="Montserrat"/>
                <a:sym typeface="Montserrat"/>
              </a:rPr>
              <a:t>Market Expectation</a:t>
            </a:r>
            <a:endParaRPr sz="1700"/>
          </a:p>
          <a:p>
            <a:pPr indent="0" lvl="0" marL="0" marR="0" rtl="0" algn="l">
              <a:spcBef>
                <a:spcPts val="0"/>
              </a:spcBef>
              <a:spcAft>
                <a:spcPts val="0"/>
              </a:spcAft>
              <a:buNone/>
            </a:pPr>
            <a:r>
              <a:rPr lang="en-US" sz="1500">
                <a:solidFill>
                  <a:srgbClr val="262626"/>
                </a:solidFill>
                <a:latin typeface="Montserrat"/>
                <a:ea typeface="Montserrat"/>
                <a:cs typeface="Montserrat"/>
                <a:sym typeface="Montserrat"/>
              </a:rPr>
              <a:t>Digital banking is now a standard, not a luxury.</a:t>
            </a:r>
            <a:endParaRPr sz="1500">
              <a:solidFill>
                <a:srgbClr val="262626"/>
              </a:solidFill>
              <a:latin typeface="Montserrat"/>
              <a:ea typeface="Montserrat"/>
              <a:cs typeface="Montserrat"/>
              <a:sym typeface="Montserrat"/>
            </a:endParaRPr>
          </a:p>
        </p:txBody>
      </p:sp>
      <p:sp>
        <p:nvSpPr>
          <p:cNvPr id="255" name="Google Shape;255;p18"/>
          <p:cNvSpPr/>
          <p:nvPr/>
        </p:nvSpPr>
        <p:spPr>
          <a:xfrm>
            <a:off x="4682475" y="5303800"/>
            <a:ext cx="7241100" cy="1189800"/>
          </a:xfrm>
          <a:prstGeom prst="roundRect">
            <a:avLst>
              <a:gd fmla="val 16667" name="adj"/>
            </a:avLst>
          </a:prstGeom>
          <a:solidFill>
            <a:schemeClr val="lt1"/>
          </a:solidFill>
          <a:ln>
            <a:noFill/>
          </a:ln>
          <a:effectLst>
            <a:outerShdw blurRad="939800" sx="102000" rotWithShape="0" algn="ctr" sy="102000">
              <a:srgbClr val="000000">
                <a:alpha val="13730"/>
              </a:srgbClr>
            </a:outerShdw>
          </a:effectLst>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700">
                <a:solidFill>
                  <a:schemeClr val="accent2"/>
                </a:solidFill>
                <a:latin typeface="Montserrat"/>
                <a:ea typeface="Montserrat"/>
                <a:cs typeface="Montserrat"/>
                <a:sym typeface="Montserrat"/>
              </a:rPr>
              <a:t>Strategic Need</a:t>
            </a:r>
            <a:endParaRPr sz="1700"/>
          </a:p>
          <a:p>
            <a:pPr indent="0" lvl="0" marL="0" marR="0" rtl="0" algn="l">
              <a:spcBef>
                <a:spcPts val="0"/>
              </a:spcBef>
              <a:spcAft>
                <a:spcPts val="0"/>
              </a:spcAft>
              <a:buNone/>
            </a:pPr>
            <a:r>
              <a:rPr lang="en-US" sz="1500">
                <a:solidFill>
                  <a:srgbClr val="262626"/>
                </a:solidFill>
                <a:latin typeface="Montserrat"/>
                <a:ea typeface="Montserrat"/>
                <a:cs typeface="Montserrat"/>
                <a:sym typeface="Montserrat"/>
              </a:rPr>
              <a:t>Secure Bank must implement mobile cheque deposit to stay competitive and retain customers</a:t>
            </a:r>
            <a:r>
              <a:rPr lang="en-US" sz="1500">
                <a:solidFill>
                  <a:srgbClr val="262626"/>
                </a:solidFill>
                <a:latin typeface="Montserrat"/>
                <a:ea typeface="Montserrat"/>
                <a:cs typeface="Montserrat"/>
                <a:sym typeface="Montserrat"/>
              </a:rPr>
              <a:t>.</a:t>
            </a:r>
            <a:endParaRPr sz="1500">
              <a:solidFill>
                <a:srgbClr val="262626"/>
              </a:solidFill>
              <a:latin typeface="Montserrat"/>
              <a:ea typeface="Montserrat"/>
              <a:cs typeface="Montserrat"/>
              <a:sym typeface="Montserrat"/>
            </a:endParaRPr>
          </a:p>
        </p:txBody>
      </p:sp>
      <p:pic>
        <p:nvPicPr>
          <p:cNvPr id="256" name="Google Shape;256;p18" title="why.jpg"/>
          <p:cNvPicPr preferRelativeResize="0"/>
          <p:nvPr/>
        </p:nvPicPr>
        <p:blipFill>
          <a:blip r:embed="rId3">
            <a:alphaModFix/>
          </a:blip>
          <a:stretch>
            <a:fillRect/>
          </a:stretch>
        </p:blipFill>
        <p:spPr>
          <a:xfrm>
            <a:off x="246775" y="1427575"/>
            <a:ext cx="4119975" cy="4766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grpSp>
        <p:nvGrpSpPr>
          <p:cNvPr id="261" name="Google Shape;261;p19"/>
          <p:cNvGrpSpPr/>
          <p:nvPr/>
        </p:nvGrpSpPr>
        <p:grpSpPr>
          <a:xfrm>
            <a:off x="0" y="0"/>
            <a:ext cx="12192000" cy="1117500"/>
            <a:chOff x="0" y="0"/>
            <a:chExt cx="12192000" cy="1117500"/>
          </a:xfrm>
        </p:grpSpPr>
        <p:sp>
          <p:nvSpPr>
            <p:cNvPr id="262" name="Google Shape;262;p19"/>
            <p:cNvSpPr/>
            <p:nvPr/>
          </p:nvSpPr>
          <p:spPr>
            <a:xfrm>
              <a:off x="0" y="0"/>
              <a:ext cx="12192000" cy="11175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63" name="Google Shape;263;p19"/>
            <p:cNvSpPr txBox="1"/>
            <p:nvPr/>
          </p:nvSpPr>
          <p:spPr>
            <a:xfrm>
              <a:off x="805400" y="304799"/>
              <a:ext cx="11386500" cy="554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rgbClr val="000000"/>
                </a:buClr>
                <a:buFont typeface="Arial"/>
                <a:buNone/>
              </a:pPr>
              <a:r>
                <a:rPr b="1" lang="en-US" sz="3000">
                  <a:solidFill>
                    <a:srgbClr val="262626"/>
                  </a:solidFill>
                  <a:latin typeface="Montserrat"/>
                  <a:ea typeface="Montserrat"/>
                  <a:cs typeface="Montserrat"/>
                  <a:sym typeface="Montserrat"/>
                </a:rPr>
                <a:t>HISTORY OF E-DEPOSIT IN CANADA</a:t>
              </a:r>
              <a:endParaRPr b="1" sz="3000">
                <a:solidFill>
                  <a:srgbClr val="262626"/>
                </a:solidFill>
                <a:latin typeface="Montserrat"/>
                <a:ea typeface="Montserrat"/>
                <a:cs typeface="Montserrat"/>
                <a:sym typeface="Montserrat"/>
              </a:endParaRPr>
            </a:p>
          </p:txBody>
        </p:sp>
        <p:grpSp>
          <p:nvGrpSpPr>
            <p:cNvPr id="264" name="Google Shape;264;p19"/>
            <p:cNvGrpSpPr/>
            <p:nvPr/>
          </p:nvGrpSpPr>
          <p:grpSpPr>
            <a:xfrm>
              <a:off x="0" y="304800"/>
              <a:ext cx="723900" cy="523200"/>
              <a:chOff x="0" y="304799"/>
              <a:chExt cx="723900" cy="523200"/>
            </a:xfrm>
          </p:grpSpPr>
          <p:sp>
            <p:nvSpPr>
              <p:cNvPr id="265" name="Google Shape;265;p19"/>
              <p:cNvSpPr/>
              <p:nvPr/>
            </p:nvSpPr>
            <p:spPr>
              <a:xfrm>
                <a:off x="0" y="304799"/>
                <a:ext cx="723900" cy="523200"/>
              </a:xfrm>
              <a:prstGeom prst="homePlate">
                <a:avLst>
                  <a:gd fmla="val 50000" name="adj"/>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66" name="Google Shape;266;p19"/>
              <p:cNvGrpSpPr/>
              <p:nvPr/>
            </p:nvGrpSpPr>
            <p:grpSpPr>
              <a:xfrm>
                <a:off x="124398" y="445757"/>
                <a:ext cx="348657" cy="241814"/>
                <a:chOff x="5348196" y="4846116"/>
                <a:chExt cx="1573362" cy="1091217"/>
              </a:xfrm>
            </p:grpSpPr>
            <p:sp>
              <p:nvSpPr>
                <p:cNvPr id="267" name="Google Shape;267;p19"/>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8" name="Google Shape;268;p19"/>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9" name="Google Shape;269;p19"/>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0" name="Google Shape;270;p19"/>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1" name="Google Shape;271;p19"/>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2" name="Google Shape;272;p19"/>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3" name="Google Shape;273;p19"/>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4" name="Google Shape;274;p19"/>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grpSp>
        <p:nvGrpSpPr>
          <p:cNvPr id="275" name="Google Shape;275;p19"/>
          <p:cNvGrpSpPr/>
          <p:nvPr/>
        </p:nvGrpSpPr>
        <p:grpSpPr>
          <a:xfrm>
            <a:off x="4095750" y="1193100"/>
            <a:ext cx="4397392" cy="3471611"/>
            <a:chOff x="3509575" y="982880"/>
            <a:chExt cx="3298127" cy="2603773"/>
          </a:xfrm>
        </p:grpSpPr>
        <p:sp>
          <p:nvSpPr>
            <p:cNvPr id="276" name="Google Shape;276;p19"/>
            <p:cNvSpPr/>
            <p:nvPr/>
          </p:nvSpPr>
          <p:spPr>
            <a:xfrm>
              <a:off x="4849302" y="3079475"/>
              <a:ext cx="1958400" cy="133500"/>
            </a:xfrm>
            <a:prstGeom prst="rect">
              <a:avLst/>
            </a:prstGeom>
            <a:solidFill>
              <a:srgbClr val="D8372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77" name="Google Shape;277;p19"/>
            <p:cNvGrpSpPr/>
            <p:nvPr/>
          </p:nvGrpSpPr>
          <p:grpSpPr>
            <a:xfrm>
              <a:off x="3509575" y="982880"/>
              <a:ext cx="2895900" cy="2603773"/>
              <a:chOff x="3509575" y="982880"/>
              <a:chExt cx="2895900" cy="2603773"/>
            </a:xfrm>
          </p:grpSpPr>
          <p:grpSp>
            <p:nvGrpSpPr>
              <p:cNvPr id="278" name="Google Shape;278;p19"/>
              <p:cNvGrpSpPr/>
              <p:nvPr/>
            </p:nvGrpSpPr>
            <p:grpSpPr>
              <a:xfrm>
                <a:off x="4808316" y="2800065"/>
                <a:ext cx="92400" cy="411825"/>
                <a:chOff x="845575" y="2563700"/>
                <a:chExt cx="92400" cy="411825"/>
              </a:xfrm>
            </p:grpSpPr>
            <p:cxnSp>
              <p:nvCxnSpPr>
                <p:cNvPr id="279" name="Google Shape;279;p19"/>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280" name="Google Shape;280;p19"/>
                <p:cNvSpPr/>
                <p:nvPr/>
              </p:nvSpPr>
              <p:spPr>
                <a:xfrm>
                  <a:off x="845575"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81" name="Google Shape;281;p19"/>
              <p:cNvSpPr txBox="1"/>
              <p:nvPr/>
            </p:nvSpPr>
            <p:spPr>
              <a:xfrm>
                <a:off x="4526679" y="3215253"/>
                <a:ext cx="6927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600">
                    <a:latin typeface="Roboto"/>
                    <a:ea typeface="Roboto"/>
                    <a:cs typeface="Roboto"/>
                    <a:sym typeface="Roboto"/>
                  </a:rPr>
                  <a:t>2013</a:t>
                </a:r>
                <a:endParaRPr b="1" sz="1600">
                  <a:latin typeface="Roboto"/>
                  <a:ea typeface="Roboto"/>
                  <a:cs typeface="Roboto"/>
                  <a:sym typeface="Roboto"/>
                </a:endParaRPr>
              </a:p>
            </p:txBody>
          </p:sp>
          <p:sp>
            <p:nvSpPr>
              <p:cNvPr id="282" name="Google Shape;282;p19"/>
              <p:cNvSpPr txBox="1"/>
              <p:nvPr/>
            </p:nvSpPr>
            <p:spPr>
              <a:xfrm>
                <a:off x="3509575" y="982880"/>
                <a:ext cx="2895900" cy="18129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rPr b="1" lang="en-US" sz="1200">
                    <a:latin typeface="Montserrat"/>
                    <a:ea typeface="Montserrat"/>
                    <a:cs typeface="Montserrat"/>
                    <a:sym typeface="Montserrat"/>
                  </a:rPr>
                  <a:t>Introduction of Mobile Deposit Services</a:t>
                </a:r>
                <a:endParaRPr b="1" sz="1200">
                  <a:latin typeface="Montserrat"/>
                  <a:ea typeface="Montserrat"/>
                  <a:cs typeface="Montserrat"/>
                  <a:sym typeface="Montserrat"/>
                </a:endParaRPr>
              </a:p>
              <a:p>
                <a:pPr indent="-190500" lvl="0" marL="285750" rtl="0" algn="l">
                  <a:lnSpc>
                    <a:spcPct val="115000"/>
                  </a:lnSpc>
                  <a:spcBef>
                    <a:spcPts val="0"/>
                  </a:spcBef>
                  <a:spcAft>
                    <a:spcPts val="0"/>
                  </a:spcAft>
                  <a:buClr>
                    <a:schemeClr val="dk1"/>
                  </a:buClr>
                  <a:buSzPts val="1200"/>
                  <a:buChar char="➔"/>
                </a:pPr>
                <a:r>
                  <a:rPr lang="en-US" sz="1200">
                    <a:solidFill>
                      <a:schemeClr val="dk1"/>
                    </a:solidFill>
                    <a:latin typeface="Montserrat SemiBold"/>
                    <a:ea typeface="Montserrat SemiBold"/>
                    <a:cs typeface="Montserrat SemiBold"/>
                    <a:sym typeface="Montserrat SemiBold"/>
                  </a:rPr>
                  <a:t>March 21</a:t>
                </a:r>
                <a:r>
                  <a:rPr lang="en-US" sz="1200">
                    <a:solidFill>
                      <a:schemeClr val="dk1"/>
                    </a:solidFill>
                    <a:latin typeface="Montserrat"/>
                    <a:ea typeface="Montserrat"/>
                    <a:cs typeface="Montserrat"/>
                    <a:sym typeface="Montserrat"/>
                  </a:rPr>
                  <a:t> – </a:t>
                </a:r>
                <a:r>
                  <a:rPr i="1" lang="en-US" sz="1200">
                    <a:solidFill>
                      <a:schemeClr val="dk1"/>
                    </a:solidFill>
                    <a:latin typeface="Montserrat"/>
                    <a:ea typeface="Montserrat"/>
                    <a:cs typeface="Montserrat"/>
                    <a:sym typeface="Montserrat"/>
                  </a:rPr>
                  <a:t>Central 1</a:t>
                </a:r>
                <a:r>
                  <a:rPr lang="en-US" sz="1200">
                    <a:solidFill>
                      <a:schemeClr val="dk1"/>
                    </a:solidFill>
                    <a:latin typeface="Montserrat"/>
                    <a:ea typeface="Montserrat"/>
                    <a:cs typeface="Montserrat"/>
                    <a:sym typeface="Montserrat"/>
                  </a:rPr>
                  <a:t> launched Deposit Anywhere: to deposit cheques via smartphone</a:t>
                </a:r>
                <a:endParaRPr sz="1200">
                  <a:solidFill>
                    <a:schemeClr val="dk1"/>
                  </a:solidFill>
                  <a:latin typeface="Montserrat"/>
                  <a:ea typeface="Montserrat"/>
                  <a:cs typeface="Montserrat"/>
                  <a:sym typeface="Montserrat"/>
                </a:endParaRPr>
              </a:p>
              <a:p>
                <a:pPr indent="-190500" lvl="0" marL="285750" rtl="0" algn="l">
                  <a:lnSpc>
                    <a:spcPct val="115000"/>
                  </a:lnSpc>
                  <a:spcBef>
                    <a:spcPts val="0"/>
                  </a:spcBef>
                  <a:spcAft>
                    <a:spcPts val="0"/>
                  </a:spcAft>
                  <a:buClr>
                    <a:schemeClr val="dk1"/>
                  </a:buClr>
                  <a:buSzPts val="1200"/>
                  <a:buChar char="➔"/>
                </a:pPr>
                <a:r>
                  <a:rPr lang="en-US" sz="1200">
                    <a:solidFill>
                      <a:schemeClr val="dk1"/>
                    </a:solidFill>
                    <a:latin typeface="Montserrat SemiBold"/>
                    <a:ea typeface="Montserrat SemiBold"/>
                    <a:cs typeface="Montserrat SemiBold"/>
                    <a:sym typeface="Montserrat SemiBold"/>
                  </a:rPr>
                  <a:t>April 17</a:t>
                </a:r>
                <a:r>
                  <a:rPr b="1" lang="en-US" sz="1200">
                    <a:solidFill>
                      <a:schemeClr val="dk1"/>
                    </a:solidFill>
                    <a:latin typeface="Montserrat"/>
                    <a:ea typeface="Montserrat"/>
                    <a:cs typeface="Montserrat"/>
                    <a:sym typeface="Montserrat"/>
                  </a:rPr>
                  <a:t> </a:t>
                </a:r>
                <a:r>
                  <a:rPr lang="en-US" sz="1200">
                    <a:solidFill>
                      <a:schemeClr val="dk1"/>
                    </a:solidFill>
                    <a:latin typeface="Montserrat"/>
                    <a:ea typeface="Montserrat"/>
                    <a:cs typeface="Montserrat"/>
                    <a:sym typeface="Montserrat"/>
                  </a:rPr>
                  <a:t>– </a:t>
                </a:r>
                <a:r>
                  <a:rPr i="1" lang="en-US" sz="1200">
                    <a:solidFill>
                      <a:schemeClr val="dk1"/>
                    </a:solidFill>
                    <a:latin typeface="Montserrat"/>
                    <a:ea typeface="Montserrat"/>
                    <a:cs typeface="Montserrat"/>
                    <a:sym typeface="Montserrat"/>
                  </a:rPr>
                  <a:t>Westminster Savings Credit Union</a:t>
                </a:r>
                <a:r>
                  <a:rPr lang="en-US" sz="1200">
                    <a:solidFill>
                      <a:schemeClr val="dk1"/>
                    </a:solidFill>
                    <a:latin typeface="Montserrat"/>
                    <a:ea typeface="Montserrat"/>
                    <a:cs typeface="Montserrat"/>
                    <a:sym typeface="Montserrat"/>
                  </a:rPr>
                  <a:t> (British Columbia) became the first Canadian financial institution to offer mobile cheque deposit to its members.</a:t>
                </a:r>
                <a:endParaRPr sz="1200">
                  <a:solidFill>
                    <a:schemeClr val="dk1"/>
                  </a:solidFill>
                  <a:latin typeface="Montserrat"/>
                  <a:ea typeface="Montserrat"/>
                  <a:cs typeface="Montserrat"/>
                  <a:sym typeface="Montserrat"/>
                </a:endParaRPr>
              </a:p>
              <a:p>
                <a:pPr indent="-190500" lvl="0" marL="285750" rtl="0" algn="l">
                  <a:lnSpc>
                    <a:spcPct val="115000"/>
                  </a:lnSpc>
                  <a:spcBef>
                    <a:spcPts val="0"/>
                  </a:spcBef>
                  <a:spcAft>
                    <a:spcPts val="0"/>
                  </a:spcAft>
                  <a:buClr>
                    <a:schemeClr val="dk1"/>
                  </a:buClr>
                  <a:buSzPts val="1200"/>
                  <a:buChar char="➔"/>
                </a:pPr>
                <a:r>
                  <a:rPr lang="en-US" sz="1200">
                    <a:solidFill>
                      <a:schemeClr val="dk1"/>
                    </a:solidFill>
                    <a:latin typeface="Montserrat SemiBold"/>
                    <a:ea typeface="Montserrat SemiBold"/>
                    <a:cs typeface="Montserrat SemiBold"/>
                    <a:sym typeface="Montserrat SemiBold"/>
                  </a:rPr>
                  <a:t>November 27</a:t>
                </a:r>
                <a:r>
                  <a:rPr lang="en-US" sz="1200">
                    <a:solidFill>
                      <a:schemeClr val="dk1"/>
                    </a:solidFill>
                    <a:latin typeface="Montserrat"/>
                    <a:ea typeface="Montserrat"/>
                    <a:cs typeface="Montserrat"/>
                    <a:sym typeface="Montserrat"/>
                  </a:rPr>
                  <a:t> – </a:t>
                </a:r>
                <a:r>
                  <a:rPr i="1" lang="en-US" sz="1200">
                    <a:solidFill>
                      <a:schemeClr val="dk1"/>
                    </a:solidFill>
                    <a:latin typeface="Montserrat"/>
                    <a:ea typeface="Montserrat"/>
                    <a:cs typeface="Montserrat"/>
                    <a:sym typeface="Montserrat"/>
                  </a:rPr>
                  <a:t>CIBC</a:t>
                </a:r>
                <a:r>
                  <a:rPr lang="en-US" sz="1200">
                    <a:solidFill>
                      <a:schemeClr val="dk1"/>
                    </a:solidFill>
                    <a:latin typeface="Montserrat"/>
                    <a:ea typeface="Montserrat"/>
                    <a:cs typeface="Montserrat"/>
                    <a:sym typeface="Montserrat"/>
                  </a:rPr>
                  <a:t> became the first major Canadian bank to provide e-Deposit to personal and small business customers.</a:t>
                </a:r>
                <a:endParaRPr sz="1200">
                  <a:solidFill>
                    <a:schemeClr val="dk1"/>
                  </a:solidFill>
                  <a:latin typeface="Montserrat"/>
                  <a:ea typeface="Montserrat"/>
                  <a:cs typeface="Montserrat"/>
                  <a:sym typeface="Montserrat"/>
                </a:endParaRPr>
              </a:p>
              <a:p>
                <a:pPr indent="0" lvl="0" marL="0" rtl="0" algn="l">
                  <a:lnSpc>
                    <a:spcPct val="115000"/>
                  </a:lnSpc>
                  <a:spcBef>
                    <a:spcPts val="2100"/>
                  </a:spcBef>
                  <a:spcAft>
                    <a:spcPts val="2100"/>
                  </a:spcAft>
                  <a:buNone/>
                </a:pPr>
                <a:r>
                  <a:t/>
                </a:r>
                <a:endParaRPr b="1" sz="1200">
                  <a:latin typeface="Roboto"/>
                  <a:ea typeface="Roboto"/>
                  <a:cs typeface="Roboto"/>
                  <a:sym typeface="Roboto"/>
                </a:endParaRPr>
              </a:p>
            </p:txBody>
          </p:sp>
        </p:grpSp>
      </p:grpSp>
      <p:grpSp>
        <p:nvGrpSpPr>
          <p:cNvPr id="283" name="Google Shape;283;p19"/>
          <p:cNvGrpSpPr/>
          <p:nvPr/>
        </p:nvGrpSpPr>
        <p:grpSpPr>
          <a:xfrm>
            <a:off x="6868100" y="3485995"/>
            <a:ext cx="3817470" cy="2523143"/>
            <a:chOff x="5506314" y="2702596"/>
            <a:chExt cx="3650636" cy="1892404"/>
          </a:xfrm>
        </p:grpSpPr>
        <p:sp>
          <p:nvSpPr>
            <p:cNvPr id="284" name="Google Shape;284;p19"/>
            <p:cNvSpPr/>
            <p:nvPr/>
          </p:nvSpPr>
          <p:spPr>
            <a:xfrm>
              <a:off x="6807650" y="3079475"/>
              <a:ext cx="2349300" cy="133500"/>
            </a:xfrm>
            <a:prstGeom prst="rect">
              <a:avLst/>
            </a:prstGeom>
            <a:solidFill>
              <a:srgbClr val="801F1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85" name="Google Shape;285;p19"/>
            <p:cNvGrpSpPr/>
            <p:nvPr/>
          </p:nvGrpSpPr>
          <p:grpSpPr>
            <a:xfrm>
              <a:off x="5506314" y="2702596"/>
              <a:ext cx="2976600" cy="1892404"/>
              <a:chOff x="5506314" y="2702596"/>
              <a:chExt cx="2976600" cy="1892404"/>
            </a:xfrm>
          </p:grpSpPr>
          <p:grpSp>
            <p:nvGrpSpPr>
              <p:cNvPr id="286" name="Google Shape;286;p19"/>
              <p:cNvGrpSpPr/>
              <p:nvPr/>
            </p:nvGrpSpPr>
            <p:grpSpPr>
              <a:xfrm rot="10800000">
                <a:off x="6760035" y="3079467"/>
                <a:ext cx="92400" cy="411825"/>
                <a:chOff x="2070100" y="2563700"/>
                <a:chExt cx="92400" cy="411825"/>
              </a:xfrm>
            </p:grpSpPr>
            <p:cxnSp>
              <p:nvCxnSpPr>
                <p:cNvPr id="287" name="Google Shape;287;p19"/>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288" name="Google Shape;288;p19"/>
                <p:cNvSpPr/>
                <p:nvPr/>
              </p:nvSpPr>
              <p:spPr>
                <a:xfrm>
                  <a:off x="2070100"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89" name="Google Shape;289;p19"/>
              <p:cNvSpPr txBox="1"/>
              <p:nvPr/>
            </p:nvSpPr>
            <p:spPr>
              <a:xfrm>
                <a:off x="6435810" y="2702596"/>
                <a:ext cx="7458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600">
                    <a:latin typeface="Roboto"/>
                    <a:ea typeface="Roboto"/>
                    <a:cs typeface="Roboto"/>
                    <a:sym typeface="Roboto"/>
                  </a:rPr>
                  <a:t>2014</a:t>
                </a:r>
                <a:endParaRPr b="1" sz="1600">
                  <a:latin typeface="Roboto"/>
                  <a:ea typeface="Roboto"/>
                  <a:cs typeface="Roboto"/>
                  <a:sym typeface="Roboto"/>
                </a:endParaRPr>
              </a:p>
            </p:txBody>
          </p:sp>
          <p:sp>
            <p:nvSpPr>
              <p:cNvPr id="290" name="Google Shape;290;p19"/>
              <p:cNvSpPr txBox="1"/>
              <p:nvPr/>
            </p:nvSpPr>
            <p:spPr>
              <a:xfrm>
                <a:off x="5506314" y="3491301"/>
                <a:ext cx="2976600" cy="11037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None/>
                </a:pPr>
                <a:r>
                  <a:rPr b="1" lang="en-US" sz="1200">
                    <a:latin typeface="Montserrat"/>
                    <a:ea typeface="Montserrat"/>
                    <a:cs typeface="Montserrat"/>
                    <a:sym typeface="Montserrat"/>
                  </a:rPr>
                  <a:t>Expansion Among Major Banks</a:t>
                </a:r>
                <a:endParaRPr b="1" sz="1200">
                  <a:latin typeface="Montserrat"/>
                  <a:ea typeface="Montserrat"/>
                  <a:cs typeface="Montserrat"/>
                  <a:sym typeface="Montserrat"/>
                </a:endParaRPr>
              </a:p>
              <a:p>
                <a:pPr indent="-203200" lvl="0" marL="285750" marR="0" rtl="0" algn="l">
                  <a:lnSpc>
                    <a:spcPct val="100000"/>
                  </a:lnSpc>
                  <a:spcBef>
                    <a:spcPts val="0"/>
                  </a:spcBef>
                  <a:spcAft>
                    <a:spcPts val="0"/>
                  </a:spcAft>
                  <a:buSzPts val="1400"/>
                  <a:buFont typeface="Roboto"/>
                  <a:buChar char="➔"/>
                </a:pPr>
                <a:r>
                  <a:rPr lang="en-US" sz="1200">
                    <a:latin typeface="Montserrat Medium"/>
                    <a:ea typeface="Montserrat Medium"/>
                    <a:cs typeface="Montserrat Medium"/>
                    <a:sym typeface="Montserrat Medium"/>
                  </a:rPr>
                  <a:t>July</a:t>
                </a:r>
                <a:r>
                  <a:rPr lang="en-US" sz="1100">
                    <a:latin typeface="Montserrat Medium"/>
                    <a:ea typeface="Montserrat Medium"/>
                    <a:cs typeface="Montserrat Medium"/>
                    <a:sym typeface="Montserrat Medium"/>
                  </a:rPr>
                  <a:t> </a:t>
                </a:r>
                <a:r>
                  <a:rPr lang="en-US" sz="1200">
                    <a:latin typeface="Montserrat Medium"/>
                    <a:ea typeface="Montserrat Medium"/>
                    <a:cs typeface="Montserrat Medium"/>
                    <a:sym typeface="Montserrat Medium"/>
                  </a:rPr>
                  <a:t>29</a:t>
                </a:r>
                <a:r>
                  <a:rPr lang="en-US" sz="1200">
                    <a:latin typeface="Montserrat"/>
                    <a:ea typeface="Montserrat"/>
                    <a:cs typeface="Montserrat"/>
                    <a:sym typeface="Montserrat"/>
                  </a:rPr>
                  <a:t>: </a:t>
                </a:r>
                <a:r>
                  <a:rPr i="1" lang="en-US" sz="1200">
                    <a:latin typeface="Montserrat"/>
                    <a:ea typeface="Montserrat"/>
                    <a:cs typeface="Montserrat"/>
                    <a:sym typeface="Montserrat"/>
                  </a:rPr>
                  <a:t>CIBC</a:t>
                </a:r>
                <a:r>
                  <a:rPr lang="en-US" sz="1200">
                    <a:latin typeface="Montserrat"/>
                    <a:ea typeface="Montserrat"/>
                    <a:cs typeface="Montserrat"/>
                    <a:sym typeface="Montserrat"/>
                  </a:rPr>
                  <a:t> announced that clients had deposited over one million cheques using eDeposit. ​</a:t>
                </a:r>
                <a:endParaRPr sz="1200">
                  <a:latin typeface="Montserrat"/>
                  <a:ea typeface="Montserrat"/>
                  <a:cs typeface="Montserrat"/>
                  <a:sym typeface="Montserrat"/>
                </a:endParaRPr>
              </a:p>
              <a:p>
                <a:pPr indent="-203200" lvl="0" marL="285750" marR="0" rtl="0" algn="l">
                  <a:lnSpc>
                    <a:spcPct val="100000"/>
                  </a:lnSpc>
                  <a:spcBef>
                    <a:spcPts val="0"/>
                  </a:spcBef>
                  <a:spcAft>
                    <a:spcPts val="0"/>
                  </a:spcAft>
                  <a:buSzPts val="1400"/>
                  <a:buFont typeface="Roboto"/>
                  <a:buChar char="➔"/>
                </a:pPr>
                <a:r>
                  <a:rPr lang="en-US" sz="1200">
                    <a:latin typeface="Montserrat Medium"/>
                    <a:ea typeface="Montserrat Medium"/>
                    <a:cs typeface="Montserrat Medium"/>
                    <a:sym typeface="Montserrat Medium"/>
                  </a:rPr>
                  <a:t>October 16</a:t>
                </a:r>
                <a:r>
                  <a:rPr lang="en-US" sz="1200">
                    <a:latin typeface="Montserrat"/>
                    <a:ea typeface="Montserrat"/>
                    <a:cs typeface="Montserrat"/>
                    <a:sym typeface="Montserrat"/>
                  </a:rPr>
                  <a:t>: </a:t>
                </a:r>
                <a:r>
                  <a:rPr i="1" lang="en-US" sz="1200">
                    <a:latin typeface="Montserrat"/>
                    <a:ea typeface="Montserrat"/>
                    <a:cs typeface="Montserrat"/>
                    <a:sym typeface="Montserrat"/>
                  </a:rPr>
                  <a:t>TD Bank</a:t>
                </a:r>
                <a:r>
                  <a:rPr lang="en-US" sz="1200">
                    <a:latin typeface="Montserrat"/>
                    <a:ea typeface="Montserrat"/>
                    <a:cs typeface="Montserrat"/>
                    <a:sym typeface="Montserrat"/>
                  </a:rPr>
                  <a:t> launched its Mobile Deposit service.</a:t>
                </a:r>
                <a:endParaRPr sz="1200">
                  <a:latin typeface="Montserrat"/>
                  <a:ea typeface="Montserrat"/>
                  <a:cs typeface="Montserrat"/>
                  <a:sym typeface="Montserrat"/>
                </a:endParaRPr>
              </a:p>
            </p:txBody>
          </p:sp>
        </p:grpSp>
      </p:grpSp>
      <p:grpSp>
        <p:nvGrpSpPr>
          <p:cNvPr id="291" name="Google Shape;291;p19"/>
          <p:cNvGrpSpPr/>
          <p:nvPr/>
        </p:nvGrpSpPr>
        <p:grpSpPr>
          <a:xfrm>
            <a:off x="77738" y="2516500"/>
            <a:ext cx="3193266" cy="2148225"/>
            <a:chOff x="495991" y="1975455"/>
            <a:chExt cx="2395009" cy="1611209"/>
          </a:xfrm>
        </p:grpSpPr>
        <p:sp>
          <p:nvSpPr>
            <p:cNvPr id="292" name="Google Shape;292;p19"/>
            <p:cNvSpPr/>
            <p:nvPr/>
          </p:nvSpPr>
          <p:spPr>
            <a:xfrm>
              <a:off x="932600" y="3079475"/>
              <a:ext cx="1958400" cy="133500"/>
            </a:xfrm>
            <a:prstGeom prst="rect">
              <a:avLst/>
            </a:prstGeom>
            <a:solidFill>
              <a:srgbClr val="D8372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293" name="Google Shape;293;p19"/>
            <p:cNvGrpSpPr/>
            <p:nvPr/>
          </p:nvGrpSpPr>
          <p:grpSpPr>
            <a:xfrm>
              <a:off x="495991" y="1975455"/>
              <a:ext cx="2071550" cy="1611209"/>
              <a:chOff x="495991" y="1975455"/>
              <a:chExt cx="2071550" cy="1611209"/>
            </a:xfrm>
          </p:grpSpPr>
          <p:sp>
            <p:nvSpPr>
              <p:cNvPr id="294" name="Google Shape;294;p19"/>
              <p:cNvSpPr txBox="1"/>
              <p:nvPr/>
            </p:nvSpPr>
            <p:spPr>
              <a:xfrm>
                <a:off x="495991" y="3215263"/>
                <a:ext cx="8712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600">
                    <a:latin typeface="Roboto"/>
                    <a:ea typeface="Roboto"/>
                    <a:cs typeface="Roboto"/>
                    <a:sym typeface="Roboto"/>
                  </a:rPr>
                  <a:t>2007</a:t>
                </a:r>
                <a:endParaRPr b="1" sz="1600">
                  <a:latin typeface="Roboto"/>
                  <a:ea typeface="Roboto"/>
                  <a:cs typeface="Roboto"/>
                  <a:sym typeface="Roboto"/>
                </a:endParaRPr>
              </a:p>
            </p:txBody>
          </p:sp>
          <p:grpSp>
            <p:nvGrpSpPr>
              <p:cNvPr id="295" name="Google Shape;295;p19"/>
              <p:cNvGrpSpPr/>
              <p:nvPr/>
            </p:nvGrpSpPr>
            <p:grpSpPr>
              <a:xfrm>
                <a:off x="881025" y="2800065"/>
                <a:ext cx="92400" cy="411825"/>
                <a:chOff x="845575" y="2563700"/>
                <a:chExt cx="92400" cy="411825"/>
              </a:xfrm>
            </p:grpSpPr>
            <p:cxnSp>
              <p:nvCxnSpPr>
                <p:cNvPr id="296" name="Google Shape;296;p19"/>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297" name="Google Shape;297;p19"/>
                <p:cNvSpPr/>
                <p:nvPr/>
              </p:nvSpPr>
              <p:spPr>
                <a:xfrm>
                  <a:off x="845575"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298" name="Google Shape;298;p19"/>
              <p:cNvSpPr txBox="1"/>
              <p:nvPr/>
            </p:nvSpPr>
            <p:spPr>
              <a:xfrm>
                <a:off x="609140" y="1975455"/>
                <a:ext cx="1958400" cy="8247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200">
                    <a:latin typeface="Montserrat"/>
                    <a:ea typeface="Montserrat"/>
                    <a:cs typeface="Montserrat"/>
                    <a:sym typeface="Montserrat"/>
                  </a:rPr>
                  <a:t>Canadian Bills of Exchange Act and the Canadian Payments Act were amended to define the 'official image' of an eligible bill</a:t>
                </a:r>
                <a:endParaRPr sz="1200">
                  <a:latin typeface="Montserrat"/>
                  <a:ea typeface="Montserrat"/>
                  <a:cs typeface="Montserrat"/>
                  <a:sym typeface="Montserrat"/>
                </a:endParaRPr>
              </a:p>
            </p:txBody>
          </p:sp>
        </p:grpSp>
      </p:grpSp>
      <p:grpSp>
        <p:nvGrpSpPr>
          <p:cNvPr id="299" name="Google Shape;299;p19"/>
          <p:cNvGrpSpPr/>
          <p:nvPr/>
        </p:nvGrpSpPr>
        <p:grpSpPr>
          <a:xfrm>
            <a:off x="2033575" y="3485998"/>
            <a:ext cx="3848500" cy="2309790"/>
            <a:chOff x="1962905" y="2702596"/>
            <a:chExt cx="2886447" cy="1732386"/>
          </a:xfrm>
        </p:grpSpPr>
        <p:sp>
          <p:nvSpPr>
            <p:cNvPr id="300" name="Google Shape;300;p19"/>
            <p:cNvSpPr/>
            <p:nvPr/>
          </p:nvSpPr>
          <p:spPr>
            <a:xfrm>
              <a:off x="2890952" y="3079475"/>
              <a:ext cx="1958400" cy="133500"/>
            </a:xfrm>
            <a:prstGeom prst="rect">
              <a:avLst/>
            </a:prstGeom>
            <a:solidFill>
              <a:srgbClr val="801F17"/>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301" name="Google Shape;301;p19"/>
            <p:cNvGrpSpPr/>
            <p:nvPr/>
          </p:nvGrpSpPr>
          <p:grpSpPr>
            <a:xfrm>
              <a:off x="1962905" y="2702596"/>
              <a:ext cx="2104500" cy="1732386"/>
              <a:chOff x="1962905" y="2702596"/>
              <a:chExt cx="2104500" cy="1732386"/>
            </a:xfrm>
          </p:grpSpPr>
          <p:sp>
            <p:nvSpPr>
              <p:cNvPr id="302" name="Google Shape;302;p19"/>
              <p:cNvSpPr txBox="1"/>
              <p:nvPr/>
            </p:nvSpPr>
            <p:spPr>
              <a:xfrm>
                <a:off x="2525595" y="2702596"/>
                <a:ext cx="7458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600">
                    <a:latin typeface="Roboto"/>
                    <a:ea typeface="Roboto"/>
                    <a:cs typeface="Roboto"/>
                    <a:sym typeface="Roboto"/>
                  </a:rPr>
                  <a:t>2012</a:t>
                </a:r>
                <a:endParaRPr b="1" sz="1600">
                  <a:latin typeface="Roboto"/>
                  <a:ea typeface="Roboto"/>
                  <a:cs typeface="Roboto"/>
                  <a:sym typeface="Roboto"/>
                </a:endParaRPr>
              </a:p>
            </p:txBody>
          </p:sp>
          <p:grpSp>
            <p:nvGrpSpPr>
              <p:cNvPr id="303" name="Google Shape;303;p19"/>
              <p:cNvGrpSpPr/>
              <p:nvPr/>
            </p:nvGrpSpPr>
            <p:grpSpPr>
              <a:xfrm rot="10800000">
                <a:off x="2849073" y="3079467"/>
                <a:ext cx="92400" cy="411825"/>
                <a:chOff x="2070100" y="2563700"/>
                <a:chExt cx="92400" cy="411825"/>
              </a:xfrm>
            </p:grpSpPr>
            <p:cxnSp>
              <p:nvCxnSpPr>
                <p:cNvPr id="304" name="Google Shape;304;p19"/>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305" name="Google Shape;305;p19"/>
                <p:cNvSpPr/>
                <p:nvPr/>
              </p:nvSpPr>
              <p:spPr>
                <a:xfrm>
                  <a:off x="2070100"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306" name="Google Shape;306;p19"/>
              <p:cNvSpPr txBox="1"/>
              <p:nvPr/>
            </p:nvSpPr>
            <p:spPr>
              <a:xfrm>
                <a:off x="1962905" y="3322582"/>
                <a:ext cx="2104500" cy="11124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2100"/>
                  </a:spcAft>
                  <a:buNone/>
                </a:pPr>
                <a:r>
                  <a:rPr lang="en-US" sz="1200">
                    <a:latin typeface="Montserrat"/>
                    <a:ea typeface="Montserrat"/>
                    <a:cs typeface="Montserrat"/>
                    <a:sym typeface="Montserrat"/>
                  </a:rPr>
                  <a:t>Canadian Payments Association (CPA) initiated the Image Rule Project to phase in the acceptance of cheque images as alternatives to paper cheques.</a:t>
                </a:r>
                <a:endParaRPr sz="1200">
                  <a:latin typeface="Montserrat"/>
                  <a:ea typeface="Montserrat"/>
                  <a:cs typeface="Montserrat"/>
                  <a:sym typeface="Montserrat"/>
                </a:endParaRPr>
              </a:p>
            </p:txBody>
          </p:sp>
        </p:grpSp>
      </p:grpSp>
      <p:grpSp>
        <p:nvGrpSpPr>
          <p:cNvPr id="307" name="Google Shape;307;p19"/>
          <p:cNvGrpSpPr/>
          <p:nvPr/>
        </p:nvGrpSpPr>
        <p:grpSpPr>
          <a:xfrm>
            <a:off x="9388275" y="2829625"/>
            <a:ext cx="2672048" cy="1835085"/>
            <a:chOff x="-298362" y="2210315"/>
            <a:chExt cx="3189362" cy="1376348"/>
          </a:xfrm>
        </p:grpSpPr>
        <p:sp>
          <p:nvSpPr>
            <p:cNvPr id="308" name="Google Shape;308;p19"/>
            <p:cNvSpPr/>
            <p:nvPr/>
          </p:nvSpPr>
          <p:spPr>
            <a:xfrm>
              <a:off x="932600" y="3079475"/>
              <a:ext cx="1958400" cy="133500"/>
            </a:xfrm>
            <a:prstGeom prst="rect">
              <a:avLst/>
            </a:prstGeom>
            <a:solidFill>
              <a:srgbClr val="D83729"/>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309" name="Google Shape;309;p19"/>
            <p:cNvGrpSpPr/>
            <p:nvPr/>
          </p:nvGrpSpPr>
          <p:grpSpPr>
            <a:xfrm>
              <a:off x="-298362" y="2210315"/>
              <a:ext cx="3084300" cy="1376348"/>
              <a:chOff x="-298362" y="2210315"/>
              <a:chExt cx="3084300" cy="1376348"/>
            </a:xfrm>
          </p:grpSpPr>
          <p:sp>
            <p:nvSpPr>
              <p:cNvPr id="310" name="Google Shape;310;p19"/>
              <p:cNvSpPr txBox="1"/>
              <p:nvPr/>
            </p:nvSpPr>
            <p:spPr>
              <a:xfrm>
                <a:off x="495991" y="3215263"/>
                <a:ext cx="8712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600">
                    <a:latin typeface="Roboto"/>
                    <a:ea typeface="Roboto"/>
                    <a:cs typeface="Roboto"/>
                    <a:sym typeface="Roboto"/>
                  </a:rPr>
                  <a:t>2015</a:t>
                </a:r>
                <a:endParaRPr b="1" sz="1600">
                  <a:latin typeface="Roboto"/>
                  <a:ea typeface="Roboto"/>
                  <a:cs typeface="Roboto"/>
                  <a:sym typeface="Roboto"/>
                </a:endParaRPr>
              </a:p>
            </p:txBody>
          </p:sp>
          <p:grpSp>
            <p:nvGrpSpPr>
              <p:cNvPr id="311" name="Google Shape;311;p19"/>
              <p:cNvGrpSpPr/>
              <p:nvPr/>
            </p:nvGrpSpPr>
            <p:grpSpPr>
              <a:xfrm>
                <a:off x="881025" y="2800065"/>
                <a:ext cx="92400" cy="411825"/>
                <a:chOff x="845575" y="2563700"/>
                <a:chExt cx="92400" cy="411825"/>
              </a:xfrm>
            </p:grpSpPr>
            <p:cxnSp>
              <p:nvCxnSpPr>
                <p:cNvPr id="312" name="Google Shape;312;p19"/>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313" name="Google Shape;313;p19"/>
                <p:cNvSpPr/>
                <p:nvPr/>
              </p:nvSpPr>
              <p:spPr>
                <a:xfrm>
                  <a:off x="845575"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314" name="Google Shape;314;p19"/>
              <p:cNvSpPr txBox="1"/>
              <p:nvPr/>
            </p:nvSpPr>
            <p:spPr>
              <a:xfrm>
                <a:off x="-298362" y="2210315"/>
                <a:ext cx="3084300" cy="5571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1200">
                    <a:latin typeface="Montserrat"/>
                    <a:ea typeface="Montserrat"/>
                    <a:cs typeface="Montserrat"/>
                    <a:sym typeface="Montserrat"/>
                  </a:rPr>
                  <a:t>May 19</a:t>
                </a:r>
                <a:r>
                  <a:rPr lang="en-US" sz="1200">
                    <a:latin typeface="Montserrat"/>
                    <a:ea typeface="Montserrat"/>
                    <a:cs typeface="Montserrat"/>
                    <a:sym typeface="Montserrat"/>
                  </a:rPr>
                  <a:t>: </a:t>
                </a:r>
                <a:r>
                  <a:rPr i="1" lang="en-US" sz="1200">
                    <a:latin typeface="Montserrat"/>
                    <a:ea typeface="Montserrat"/>
                    <a:cs typeface="Montserrat"/>
                    <a:sym typeface="Montserrat"/>
                  </a:rPr>
                  <a:t>RBC </a:t>
                </a:r>
                <a:r>
                  <a:rPr lang="en-US" sz="1200">
                    <a:latin typeface="Montserrat"/>
                    <a:ea typeface="Montserrat"/>
                    <a:cs typeface="Montserrat"/>
                    <a:sym typeface="Montserrat"/>
                  </a:rPr>
                  <a:t>introduced photo cheque deposit functionality to its mobile app.</a:t>
                </a:r>
                <a:endParaRPr sz="1200">
                  <a:latin typeface="Montserrat"/>
                  <a:ea typeface="Montserrat"/>
                  <a:cs typeface="Montserrat"/>
                  <a:sym typeface="Montserrat"/>
                </a:endParaRPr>
              </a:p>
            </p:txBody>
          </p:sp>
        </p:grpSp>
      </p:grpSp>
      <p:sp>
        <p:nvSpPr>
          <p:cNvPr id="315" name="Google Shape;315;p19"/>
          <p:cNvSpPr txBox="1"/>
          <p:nvPr/>
        </p:nvSpPr>
        <p:spPr>
          <a:xfrm>
            <a:off x="3550900" y="6532800"/>
            <a:ext cx="8811000" cy="3252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200">
                <a:latin typeface="Roboto"/>
                <a:ea typeface="Roboto"/>
                <a:cs typeface="Roboto"/>
                <a:sym typeface="Roboto"/>
              </a:rPr>
              <a:t>De Souza, K. (n.d.). History of eDeposit in Canada. Retrieved from https://karenadesouza.com/history-of-edeposit-in-canada/</a:t>
            </a:r>
            <a:endParaRPr sz="12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0"/>
          <p:cNvSpPr/>
          <p:nvPr/>
        </p:nvSpPr>
        <p:spPr>
          <a:xfrm>
            <a:off x="0" y="6553200"/>
            <a:ext cx="7714437" cy="304800"/>
          </a:xfrm>
          <a:prstGeom prst="rect">
            <a:avLst/>
          </a:prstGeom>
          <a:gradFill>
            <a:gsLst>
              <a:gs pos="0">
                <a:schemeClr val="accent2"/>
              </a:gs>
              <a:gs pos="100000">
                <a:schemeClr val="accent1"/>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21" name="Google Shape;321;p20"/>
          <p:cNvGrpSpPr/>
          <p:nvPr/>
        </p:nvGrpSpPr>
        <p:grpSpPr>
          <a:xfrm>
            <a:off x="0" y="0"/>
            <a:ext cx="12192000" cy="1117600"/>
            <a:chOff x="0" y="0"/>
            <a:chExt cx="12192000" cy="1117600"/>
          </a:xfrm>
        </p:grpSpPr>
        <p:sp>
          <p:nvSpPr>
            <p:cNvPr id="322" name="Google Shape;322;p20"/>
            <p:cNvSpPr/>
            <p:nvPr/>
          </p:nvSpPr>
          <p:spPr>
            <a:xfrm>
              <a:off x="0" y="0"/>
              <a:ext cx="12192000" cy="1117600"/>
            </a:xfrm>
            <a:prstGeom prst="rect">
              <a:avLst/>
            </a:prstGeom>
            <a:solidFill>
              <a:schemeClr val="lt1"/>
            </a:solidFill>
            <a:ln>
              <a:noFill/>
            </a:ln>
            <a:effectLst>
              <a:outerShdw blurRad="127000" sx="102000" rotWithShape="0" algn="ctr" sy="102000">
                <a:srgbClr val="000000">
                  <a:alpha val="9803"/>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23" name="Google Shape;323;p20"/>
            <p:cNvSpPr txBox="1"/>
            <p:nvPr/>
          </p:nvSpPr>
          <p:spPr>
            <a:xfrm>
              <a:off x="805400" y="304799"/>
              <a:ext cx="1138660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262626"/>
                  </a:solidFill>
                  <a:latin typeface="Montserrat"/>
                  <a:ea typeface="Montserrat"/>
                  <a:cs typeface="Montserrat"/>
                  <a:sym typeface="Montserrat"/>
                </a:rPr>
                <a:t>ANALYSIS OF OPTIONS</a:t>
              </a:r>
              <a:endParaRPr b="1" sz="2800">
                <a:solidFill>
                  <a:srgbClr val="262626"/>
                </a:solidFill>
                <a:latin typeface="Montserrat"/>
                <a:ea typeface="Montserrat"/>
                <a:cs typeface="Montserrat"/>
                <a:sym typeface="Montserrat"/>
              </a:endParaRPr>
            </a:p>
          </p:txBody>
        </p:sp>
        <p:grpSp>
          <p:nvGrpSpPr>
            <p:cNvPr id="324" name="Google Shape;324;p20"/>
            <p:cNvGrpSpPr/>
            <p:nvPr/>
          </p:nvGrpSpPr>
          <p:grpSpPr>
            <a:xfrm>
              <a:off x="0" y="304800"/>
              <a:ext cx="723900" cy="523219"/>
              <a:chOff x="0" y="304799"/>
              <a:chExt cx="723900" cy="523219"/>
            </a:xfrm>
          </p:grpSpPr>
          <p:sp>
            <p:nvSpPr>
              <p:cNvPr id="325" name="Google Shape;325;p20"/>
              <p:cNvSpPr/>
              <p:nvPr/>
            </p:nvSpPr>
            <p:spPr>
              <a:xfrm>
                <a:off x="0" y="304799"/>
                <a:ext cx="723900" cy="523219"/>
              </a:xfrm>
              <a:prstGeom prst="homePlate">
                <a:avLst>
                  <a:gd fmla="val 50000" name="adj"/>
                </a:avLst>
              </a:prstGeom>
              <a:gradFill>
                <a:gsLst>
                  <a:gs pos="0">
                    <a:schemeClr val="accent2"/>
                  </a:gs>
                  <a:gs pos="100000">
                    <a:schemeClr val="accent1"/>
                  </a:gs>
                </a:gsLst>
                <a:lin ang="81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26" name="Google Shape;326;p20"/>
              <p:cNvGrpSpPr/>
              <p:nvPr/>
            </p:nvGrpSpPr>
            <p:grpSpPr>
              <a:xfrm>
                <a:off x="124157" y="445527"/>
                <a:ext cx="348586" cy="241762"/>
                <a:chOff x="5348196" y="4846116"/>
                <a:chExt cx="1573362" cy="1091217"/>
              </a:xfrm>
            </p:grpSpPr>
            <p:sp>
              <p:nvSpPr>
                <p:cNvPr id="327" name="Google Shape;327;p20"/>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28" name="Google Shape;328;p20"/>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29" name="Google Shape;329;p20"/>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0" name="Google Shape;330;p20"/>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1" name="Google Shape;331;p20"/>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2" name="Google Shape;332;p20"/>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3" name="Google Shape;333;p20"/>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34" name="Google Shape;334;p20"/>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grpSp>
        <p:nvGrpSpPr>
          <p:cNvPr id="335" name="Google Shape;335;p20"/>
          <p:cNvGrpSpPr/>
          <p:nvPr/>
        </p:nvGrpSpPr>
        <p:grpSpPr>
          <a:xfrm>
            <a:off x="638151" y="1807829"/>
            <a:ext cx="10915684" cy="3924046"/>
            <a:chOff x="656014" y="1990879"/>
            <a:chExt cx="10915684" cy="3924046"/>
          </a:xfrm>
        </p:grpSpPr>
        <p:cxnSp>
          <p:nvCxnSpPr>
            <p:cNvPr id="336" name="Google Shape;336;p20"/>
            <p:cNvCxnSpPr>
              <a:stCxn id="337" idx="2"/>
              <a:endCxn id="338" idx="0"/>
            </p:cNvCxnSpPr>
            <p:nvPr/>
          </p:nvCxnSpPr>
          <p:spPr>
            <a:xfrm>
              <a:off x="6113856" y="3180679"/>
              <a:ext cx="0" cy="1047000"/>
            </a:xfrm>
            <a:prstGeom prst="straightConnector1">
              <a:avLst/>
            </a:prstGeom>
            <a:noFill/>
            <a:ln cap="flat" cmpd="sng" w="28575">
              <a:solidFill>
                <a:srgbClr val="595959"/>
              </a:solidFill>
              <a:prstDash val="dash"/>
              <a:miter lim="800000"/>
              <a:headEnd len="sm" w="sm" type="none"/>
              <a:tailEnd len="sm" w="sm" type="none"/>
            </a:ln>
          </p:spPr>
        </p:cxnSp>
        <p:cxnSp>
          <p:nvCxnSpPr>
            <p:cNvPr id="339" name="Google Shape;339;p20"/>
            <p:cNvCxnSpPr/>
            <p:nvPr/>
          </p:nvCxnSpPr>
          <p:spPr>
            <a:xfrm>
              <a:off x="10116097" y="3180687"/>
              <a:ext cx="0" cy="1047000"/>
            </a:xfrm>
            <a:prstGeom prst="straightConnector1">
              <a:avLst/>
            </a:prstGeom>
            <a:noFill/>
            <a:ln cap="flat" cmpd="sng" w="28575">
              <a:solidFill>
                <a:srgbClr val="595959"/>
              </a:solidFill>
              <a:prstDash val="dash"/>
              <a:miter lim="800000"/>
              <a:headEnd len="sm" w="sm" type="none"/>
              <a:tailEnd len="sm" w="sm" type="none"/>
            </a:ln>
          </p:spPr>
        </p:cxnSp>
        <p:cxnSp>
          <p:nvCxnSpPr>
            <p:cNvPr id="340" name="Google Shape;340;p20"/>
            <p:cNvCxnSpPr/>
            <p:nvPr/>
          </p:nvCxnSpPr>
          <p:spPr>
            <a:xfrm>
              <a:off x="2111648" y="3180687"/>
              <a:ext cx="0" cy="1047000"/>
            </a:xfrm>
            <a:prstGeom prst="straightConnector1">
              <a:avLst/>
            </a:prstGeom>
            <a:noFill/>
            <a:ln cap="flat" cmpd="sng" w="28575">
              <a:solidFill>
                <a:srgbClr val="595959"/>
              </a:solidFill>
              <a:prstDash val="dash"/>
              <a:miter lim="800000"/>
              <a:headEnd len="sm" w="sm" type="none"/>
              <a:tailEnd len="sm" w="sm" type="none"/>
            </a:ln>
          </p:spPr>
        </p:cxnSp>
        <p:grpSp>
          <p:nvGrpSpPr>
            <p:cNvPr id="341" name="Google Shape;341;p20"/>
            <p:cNvGrpSpPr/>
            <p:nvPr/>
          </p:nvGrpSpPr>
          <p:grpSpPr>
            <a:xfrm>
              <a:off x="656014" y="1990879"/>
              <a:ext cx="10915684" cy="3924046"/>
              <a:chOff x="656014" y="2540004"/>
              <a:chExt cx="10915684" cy="3924046"/>
            </a:xfrm>
          </p:grpSpPr>
          <p:sp>
            <p:nvSpPr>
              <p:cNvPr id="342" name="Google Shape;342;p20"/>
              <p:cNvSpPr/>
              <p:nvPr/>
            </p:nvSpPr>
            <p:spPr>
              <a:xfrm>
                <a:off x="656014" y="2561729"/>
                <a:ext cx="2910000" cy="1189800"/>
              </a:xfrm>
              <a:prstGeom prst="roundRect">
                <a:avLst>
                  <a:gd fmla="val 16667" name="adj"/>
                </a:avLst>
              </a:prstGeom>
              <a:solidFill>
                <a:schemeClr val="lt1"/>
              </a:solidFill>
              <a:ln>
                <a:noFill/>
              </a:ln>
              <a:effectLst>
                <a:outerShdw blurRad="939800" sx="102000" rotWithShape="0" algn="ctr" sy="102000">
                  <a:srgbClr val="000000">
                    <a:alpha val="1373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accent2"/>
                    </a:solidFill>
                    <a:latin typeface="Montserrat SemiBold"/>
                    <a:ea typeface="Montserrat SemiBold"/>
                    <a:cs typeface="Montserrat SemiBold"/>
                    <a:sym typeface="Montserrat SemiBold"/>
                  </a:rPr>
                  <a:t>Do Nothing</a:t>
                </a:r>
                <a:endParaRPr sz="1800">
                  <a:latin typeface="Montserrat SemiBold"/>
                  <a:ea typeface="Montserrat SemiBold"/>
                  <a:cs typeface="Montserrat SemiBold"/>
                  <a:sym typeface="Montserrat SemiBold"/>
                </a:endParaRPr>
              </a:p>
              <a:p>
                <a:pPr indent="0" lvl="0" marL="0" marR="0" rtl="0" algn="ctr">
                  <a:spcBef>
                    <a:spcPts val="0"/>
                  </a:spcBef>
                  <a:spcAft>
                    <a:spcPts val="0"/>
                  </a:spcAft>
                  <a:buNone/>
                </a:pPr>
                <a:r>
                  <a:rPr lang="en-US" sz="1800">
                    <a:solidFill>
                      <a:srgbClr val="262626"/>
                    </a:solidFill>
                    <a:latin typeface="Montserrat"/>
                    <a:ea typeface="Montserrat"/>
                    <a:cs typeface="Montserrat"/>
                    <a:sym typeface="Montserrat"/>
                  </a:rPr>
                  <a:t>Option 1</a:t>
                </a:r>
                <a:endParaRPr sz="1800">
                  <a:solidFill>
                    <a:srgbClr val="262626"/>
                  </a:solidFill>
                  <a:latin typeface="Montserrat"/>
                  <a:ea typeface="Montserrat"/>
                  <a:cs typeface="Montserrat"/>
                  <a:sym typeface="Montserrat"/>
                </a:endParaRPr>
              </a:p>
            </p:txBody>
          </p:sp>
          <p:sp>
            <p:nvSpPr>
              <p:cNvPr id="343" name="Google Shape;343;p20"/>
              <p:cNvSpPr/>
              <p:nvPr/>
            </p:nvSpPr>
            <p:spPr>
              <a:xfrm>
                <a:off x="1972281" y="4776795"/>
                <a:ext cx="277500" cy="277200"/>
              </a:xfrm>
              <a:prstGeom prst="ellipse">
                <a:avLst/>
              </a:prstGeom>
              <a:gradFill>
                <a:gsLst>
                  <a:gs pos="0">
                    <a:schemeClr val="accent2"/>
                  </a:gs>
                  <a:gs pos="100000">
                    <a:schemeClr val="accent1"/>
                  </a:gs>
                </a:gsLst>
                <a:lin ang="8100019" scaled="0"/>
              </a:gradFill>
              <a:ln>
                <a:noFill/>
              </a:ln>
              <a:effectLst>
                <a:outerShdw blurRad="228600" sx="102000" rotWithShape="0" algn="ctr" sy="102000">
                  <a:srgbClr val="000000">
                    <a:alpha val="1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ontserrat"/>
                  <a:ea typeface="Montserrat"/>
                  <a:cs typeface="Montserrat"/>
                  <a:sym typeface="Montserrat"/>
                </a:endParaRPr>
              </a:p>
            </p:txBody>
          </p:sp>
          <p:sp>
            <p:nvSpPr>
              <p:cNvPr id="337" name="Google Shape;337;p20"/>
              <p:cNvSpPr/>
              <p:nvPr/>
            </p:nvSpPr>
            <p:spPr>
              <a:xfrm>
                <a:off x="4658856" y="2540004"/>
                <a:ext cx="2910000" cy="1189800"/>
              </a:xfrm>
              <a:prstGeom prst="roundRect">
                <a:avLst>
                  <a:gd fmla="val 16667" name="adj"/>
                </a:avLst>
              </a:prstGeom>
              <a:solidFill>
                <a:schemeClr val="lt1"/>
              </a:solidFill>
              <a:ln>
                <a:noFill/>
              </a:ln>
              <a:effectLst>
                <a:outerShdw blurRad="939800" sx="102000" rotWithShape="0" algn="ctr" sy="102000">
                  <a:srgbClr val="000000">
                    <a:alpha val="1373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accent2"/>
                    </a:solidFill>
                    <a:latin typeface="Montserrat SemiBold"/>
                    <a:ea typeface="Montserrat SemiBold"/>
                    <a:cs typeface="Montserrat SemiBold"/>
                    <a:sym typeface="Montserrat SemiBold"/>
                  </a:rPr>
                  <a:t>Implement Third-Party Solution</a:t>
                </a:r>
                <a:endParaRPr sz="1800">
                  <a:latin typeface="Montserrat SemiBold"/>
                  <a:ea typeface="Montserrat SemiBold"/>
                  <a:cs typeface="Montserrat SemiBold"/>
                  <a:sym typeface="Montserrat SemiBold"/>
                </a:endParaRPr>
              </a:p>
              <a:p>
                <a:pPr indent="0" lvl="0" marL="0" marR="0" rtl="0" algn="ctr">
                  <a:spcBef>
                    <a:spcPts val="0"/>
                  </a:spcBef>
                  <a:spcAft>
                    <a:spcPts val="0"/>
                  </a:spcAft>
                  <a:buNone/>
                </a:pPr>
                <a:r>
                  <a:rPr lang="en-US" sz="1800">
                    <a:solidFill>
                      <a:srgbClr val="262626"/>
                    </a:solidFill>
                    <a:latin typeface="Montserrat"/>
                    <a:ea typeface="Montserrat"/>
                    <a:cs typeface="Montserrat"/>
                    <a:sym typeface="Montserrat"/>
                  </a:rPr>
                  <a:t>Option 2</a:t>
                </a:r>
                <a:endParaRPr sz="1800">
                  <a:solidFill>
                    <a:srgbClr val="262626"/>
                  </a:solidFill>
                  <a:latin typeface="Montserrat"/>
                  <a:ea typeface="Montserrat"/>
                  <a:cs typeface="Montserrat"/>
                  <a:sym typeface="Montserrat"/>
                </a:endParaRPr>
              </a:p>
            </p:txBody>
          </p:sp>
          <p:sp>
            <p:nvSpPr>
              <p:cNvPr id="338" name="Google Shape;338;p20"/>
              <p:cNvSpPr/>
              <p:nvPr/>
            </p:nvSpPr>
            <p:spPr>
              <a:xfrm>
                <a:off x="5975123" y="4776795"/>
                <a:ext cx="277500" cy="277200"/>
              </a:xfrm>
              <a:prstGeom prst="ellipse">
                <a:avLst/>
              </a:prstGeom>
              <a:gradFill>
                <a:gsLst>
                  <a:gs pos="0">
                    <a:schemeClr val="accent2"/>
                  </a:gs>
                  <a:gs pos="100000">
                    <a:schemeClr val="accent1"/>
                  </a:gs>
                </a:gsLst>
                <a:lin ang="8100019" scaled="0"/>
              </a:gradFill>
              <a:ln>
                <a:noFill/>
              </a:ln>
              <a:effectLst>
                <a:outerShdw blurRad="228600" sx="102000" rotWithShape="0" algn="ctr" sy="102000">
                  <a:srgbClr val="000000">
                    <a:alpha val="1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ontserrat"/>
                  <a:ea typeface="Montserrat"/>
                  <a:cs typeface="Montserrat"/>
                  <a:sym typeface="Montserrat"/>
                </a:endParaRPr>
              </a:p>
            </p:txBody>
          </p:sp>
          <p:sp>
            <p:nvSpPr>
              <p:cNvPr id="344" name="Google Shape;344;p20"/>
              <p:cNvSpPr/>
              <p:nvPr/>
            </p:nvSpPr>
            <p:spPr>
              <a:xfrm>
                <a:off x="8661698" y="2540004"/>
                <a:ext cx="2910000" cy="1189800"/>
              </a:xfrm>
              <a:prstGeom prst="roundRect">
                <a:avLst>
                  <a:gd fmla="val 16667" name="adj"/>
                </a:avLst>
              </a:prstGeom>
              <a:solidFill>
                <a:schemeClr val="lt1"/>
              </a:solidFill>
              <a:ln>
                <a:noFill/>
              </a:ln>
              <a:effectLst>
                <a:outerShdw blurRad="939800" sx="102000" rotWithShape="0" algn="ctr" sy="102000">
                  <a:srgbClr val="000000">
                    <a:alpha val="1373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accent2"/>
                    </a:solidFill>
                    <a:latin typeface="Montserrat SemiBold"/>
                    <a:ea typeface="Montserrat SemiBold"/>
                    <a:cs typeface="Montserrat SemiBold"/>
                    <a:sym typeface="Montserrat SemiBold"/>
                  </a:rPr>
                  <a:t>In-House Development (Recommended)</a:t>
                </a:r>
                <a:endParaRPr sz="1800">
                  <a:latin typeface="Montserrat SemiBold"/>
                  <a:ea typeface="Montserrat SemiBold"/>
                  <a:cs typeface="Montserrat SemiBold"/>
                  <a:sym typeface="Montserrat SemiBold"/>
                </a:endParaRPr>
              </a:p>
              <a:p>
                <a:pPr indent="0" lvl="0" marL="0" marR="0" rtl="0" algn="ctr">
                  <a:spcBef>
                    <a:spcPts val="0"/>
                  </a:spcBef>
                  <a:spcAft>
                    <a:spcPts val="0"/>
                  </a:spcAft>
                  <a:buNone/>
                </a:pPr>
                <a:r>
                  <a:rPr lang="en-US" sz="1800">
                    <a:solidFill>
                      <a:srgbClr val="262626"/>
                    </a:solidFill>
                    <a:latin typeface="Montserrat"/>
                    <a:ea typeface="Montserrat"/>
                    <a:cs typeface="Montserrat"/>
                    <a:sym typeface="Montserrat"/>
                  </a:rPr>
                  <a:t>Option 3</a:t>
                </a:r>
                <a:endParaRPr sz="1800">
                  <a:solidFill>
                    <a:srgbClr val="262626"/>
                  </a:solidFill>
                  <a:latin typeface="Montserrat"/>
                  <a:ea typeface="Montserrat"/>
                  <a:cs typeface="Montserrat"/>
                  <a:sym typeface="Montserrat"/>
                </a:endParaRPr>
              </a:p>
            </p:txBody>
          </p:sp>
          <p:sp>
            <p:nvSpPr>
              <p:cNvPr id="345" name="Google Shape;345;p20"/>
              <p:cNvSpPr/>
              <p:nvPr/>
            </p:nvSpPr>
            <p:spPr>
              <a:xfrm>
                <a:off x="9977965" y="4776795"/>
                <a:ext cx="277500" cy="277200"/>
              </a:xfrm>
              <a:prstGeom prst="ellipse">
                <a:avLst/>
              </a:prstGeom>
              <a:gradFill>
                <a:gsLst>
                  <a:gs pos="0">
                    <a:schemeClr val="accent2"/>
                  </a:gs>
                  <a:gs pos="100000">
                    <a:schemeClr val="accent1"/>
                  </a:gs>
                </a:gsLst>
                <a:lin ang="8100019" scaled="0"/>
              </a:gradFill>
              <a:ln>
                <a:noFill/>
              </a:ln>
              <a:effectLst>
                <a:outerShdw blurRad="228600" sx="102000" rotWithShape="0" algn="ctr" sy="102000">
                  <a:srgbClr val="000000">
                    <a:alpha val="1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ontserrat"/>
                  <a:ea typeface="Montserrat"/>
                  <a:cs typeface="Montserrat"/>
                  <a:sym typeface="Montserrat"/>
                </a:endParaRPr>
              </a:p>
            </p:txBody>
          </p:sp>
          <p:sp>
            <p:nvSpPr>
              <p:cNvPr id="346" name="Google Shape;346;p20"/>
              <p:cNvSpPr txBox="1"/>
              <p:nvPr/>
            </p:nvSpPr>
            <p:spPr>
              <a:xfrm>
                <a:off x="776874" y="5195650"/>
                <a:ext cx="2910000" cy="1268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262626"/>
                    </a:solidFill>
                    <a:latin typeface="Montserrat"/>
                    <a:ea typeface="Montserrat"/>
                    <a:cs typeface="Montserrat"/>
                    <a:sym typeface="Montserrat"/>
                  </a:rPr>
                  <a:t>Risk of losing customers to competitors</a:t>
                </a:r>
                <a:endParaRPr sz="1600">
                  <a:solidFill>
                    <a:srgbClr val="262626"/>
                  </a:solidFill>
                  <a:latin typeface="Montserrat"/>
                  <a:ea typeface="Montserrat"/>
                  <a:cs typeface="Montserrat"/>
                  <a:sym typeface="Montserrat"/>
                </a:endParaRPr>
              </a:p>
              <a:p>
                <a:pPr indent="0" lvl="0" marL="0" rtl="0" algn="l">
                  <a:lnSpc>
                    <a:spcPct val="115000"/>
                  </a:lnSpc>
                  <a:spcBef>
                    <a:spcPts val="1200"/>
                  </a:spcBef>
                  <a:spcAft>
                    <a:spcPts val="1200"/>
                  </a:spcAft>
                  <a:buNone/>
                </a:pPr>
                <a:r>
                  <a:rPr lang="en-US" sz="1600">
                    <a:solidFill>
                      <a:srgbClr val="262626"/>
                    </a:solidFill>
                    <a:latin typeface="Montserrat"/>
                    <a:ea typeface="Montserrat"/>
                    <a:cs typeface="Montserrat"/>
                    <a:sym typeface="Montserrat"/>
                  </a:rPr>
                  <a:t>High operational costs continue</a:t>
                </a:r>
                <a:endParaRPr sz="1600">
                  <a:solidFill>
                    <a:srgbClr val="262626"/>
                  </a:solidFill>
                  <a:latin typeface="Montserrat"/>
                  <a:ea typeface="Montserrat"/>
                  <a:cs typeface="Montserrat"/>
                  <a:sym typeface="Montserrat"/>
                </a:endParaRPr>
              </a:p>
            </p:txBody>
          </p:sp>
          <p:sp>
            <p:nvSpPr>
              <p:cNvPr id="347" name="Google Shape;347;p20"/>
              <p:cNvSpPr txBox="1"/>
              <p:nvPr/>
            </p:nvSpPr>
            <p:spPr>
              <a:xfrm>
                <a:off x="4805437" y="5232700"/>
                <a:ext cx="2826900" cy="831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rgbClr val="262626"/>
                    </a:solidFill>
                    <a:latin typeface="Montserrat"/>
                    <a:ea typeface="Montserrat"/>
                    <a:cs typeface="Montserrat"/>
                    <a:sym typeface="Montserrat"/>
                  </a:rPr>
                  <a:t>Faster implementation but higher long-term costs</a:t>
                </a:r>
                <a:endParaRPr sz="1600">
                  <a:solidFill>
                    <a:srgbClr val="262626"/>
                  </a:solidFill>
                  <a:latin typeface="Montserrat"/>
                  <a:ea typeface="Montserrat"/>
                  <a:cs typeface="Montserrat"/>
                  <a:sym typeface="Montserrat"/>
                </a:endParaRPr>
              </a:p>
            </p:txBody>
          </p:sp>
          <p:sp>
            <p:nvSpPr>
              <p:cNvPr id="348" name="Google Shape;348;p20"/>
              <p:cNvSpPr txBox="1"/>
              <p:nvPr/>
            </p:nvSpPr>
            <p:spPr>
              <a:xfrm>
                <a:off x="8661687" y="5195650"/>
                <a:ext cx="2826900" cy="9051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1200"/>
                  </a:spcBef>
                  <a:spcAft>
                    <a:spcPts val="1200"/>
                  </a:spcAft>
                  <a:buSzPts val="1100"/>
                  <a:buNone/>
                </a:pPr>
                <a:r>
                  <a:rPr lang="en-US" sz="1600">
                    <a:solidFill>
                      <a:srgbClr val="262626"/>
                    </a:solidFill>
                    <a:latin typeface="Montserrat"/>
                    <a:ea typeface="Montserrat"/>
                    <a:cs typeface="Montserrat"/>
                    <a:sym typeface="Montserrat"/>
                  </a:rPr>
                  <a:t>Tailored solution, cost-effective in the long run</a:t>
                </a:r>
                <a:endParaRPr sz="1600">
                  <a:solidFill>
                    <a:srgbClr val="262626"/>
                  </a:solidFill>
                  <a:latin typeface="Montserrat"/>
                  <a:ea typeface="Montserrat"/>
                  <a:cs typeface="Montserrat"/>
                  <a:sym typeface="Montserrat"/>
                </a:endParaRPr>
              </a:p>
            </p:txBody>
          </p:sp>
          <p:sp>
            <p:nvSpPr>
              <p:cNvPr id="349" name="Google Shape;349;p20"/>
              <p:cNvSpPr/>
              <p:nvPr/>
            </p:nvSpPr>
            <p:spPr>
              <a:xfrm>
                <a:off x="2067612" y="4872038"/>
                <a:ext cx="86700" cy="86700"/>
              </a:xfrm>
              <a:prstGeom prst="ellipse">
                <a:avLst/>
              </a:prstGeom>
              <a:solidFill>
                <a:schemeClr val="lt1"/>
              </a:solidFill>
              <a:ln>
                <a:noFill/>
              </a:ln>
              <a:effectLst>
                <a:outerShdw blurRad="228600" sx="102000" rotWithShape="0" algn="ctr" sy="102000">
                  <a:srgbClr val="000000">
                    <a:alpha val="1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ontserrat"/>
                  <a:ea typeface="Montserrat"/>
                  <a:cs typeface="Montserrat"/>
                  <a:sym typeface="Montserrat"/>
                </a:endParaRPr>
              </a:p>
            </p:txBody>
          </p:sp>
          <p:sp>
            <p:nvSpPr>
              <p:cNvPr id="350" name="Google Shape;350;p20"/>
              <p:cNvSpPr/>
              <p:nvPr/>
            </p:nvSpPr>
            <p:spPr>
              <a:xfrm>
                <a:off x="6070454" y="4872038"/>
                <a:ext cx="86700" cy="86700"/>
              </a:xfrm>
              <a:prstGeom prst="ellipse">
                <a:avLst/>
              </a:prstGeom>
              <a:solidFill>
                <a:schemeClr val="lt1"/>
              </a:solidFill>
              <a:ln>
                <a:noFill/>
              </a:ln>
              <a:effectLst>
                <a:outerShdw blurRad="228600" sx="102000" rotWithShape="0" algn="ctr" sy="102000">
                  <a:srgbClr val="000000">
                    <a:alpha val="1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ontserrat"/>
                  <a:ea typeface="Montserrat"/>
                  <a:cs typeface="Montserrat"/>
                  <a:sym typeface="Montserrat"/>
                </a:endParaRPr>
              </a:p>
            </p:txBody>
          </p:sp>
          <p:sp>
            <p:nvSpPr>
              <p:cNvPr id="351" name="Google Shape;351;p20"/>
              <p:cNvSpPr/>
              <p:nvPr/>
            </p:nvSpPr>
            <p:spPr>
              <a:xfrm>
                <a:off x="10073296" y="4872038"/>
                <a:ext cx="86700" cy="86700"/>
              </a:xfrm>
              <a:prstGeom prst="ellipse">
                <a:avLst/>
              </a:prstGeom>
              <a:solidFill>
                <a:schemeClr val="lt1"/>
              </a:solidFill>
              <a:ln>
                <a:noFill/>
              </a:ln>
              <a:effectLst>
                <a:outerShdw blurRad="228600" sx="102000" rotWithShape="0" algn="ctr" sy="102000">
                  <a:srgbClr val="000000">
                    <a:alpha val="149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Montserrat"/>
                  <a:ea typeface="Montserrat"/>
                  <a:cs typeface="Montserrat"/>
                  <a:sym typeface="Montserrat"/>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21"/>
          <p:cNvSpPr/>
          <p:nvPr/>
        </p:nvSpPr>
        <p:spPr>
          <a:xfrm>
            <a:off x="4477500" y="6553200"/>
            <a:ext cx="7714500" cy="304800"/>
          </a:xfrm>
          <a:prstGeom prst="rect">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57" name="Google Shape;357;p21"/>
          <p:cNvGrpSpPr/>
          <p:nvPr/>
        </p:nvGrpSpPr>
        <p:grpSpPr>
          <a:xfrm>
            <a:off x="-100" y="7650"/>
            <a:ext cx="12191794" cy="1117500"/>
            <a:chOff x="-28000" y="7650"/>
            <a:chExt cx="12219900" cy="1117500"/>
          </a:xfrm>
        </p:grpSpPr>
        <p:sp>
          <p:nvSpPr>
            <p:cNvPr id="358" name="Google Shape;358;p21"/>
            <p:cNvSpPr/>
            <p:nvPr/>
          </p:nvSpPr>
          <p:spPr>
            <a:xfrm>
              <a:off x="-28000" y="7650"/>
              <a:ext cx="12192000" cy="1117500"/>
            </a:xfrm>
            <a:prstGeom prst="rect">
              <a:avLst/>
            </a:prstGeom>
            <a:solidFill>
              <a:schemeClr val="lt1"/>
            </a:solidFill>
            <a:ln>
              <a:noFill/>
            </a:ln>
            <a:effectLst>
              <a:outerShdw blurRad="127000" sx="102000" rotWithShape="0" algn="ctr" sy="102000">
                <a:srgbClr val="000000">
                  <a:alpha val="9800"/>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359" name="Google Shape;359;p21"/>
            <p:cNvSpPr txBox="1"/>
            <p:nvPr/>
          </p:nvSpPr>
          <p:spPr>
            <a:xfrm>
              <a:off x="805400" y="304799"/>
              <a:ext cx="113865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262626"/>
                  </a:solidFill>
                  <a:latin typeface="Montserrat"/>
                  <a:ea typeface="Montserrat"/>
                  <a:cs typeface="Montserrat"/>
                  <a:sym typeface="Montserrat"/>
                </a:rPr>
                <a:t>MOBILE CHEQUE DEPOSIT FEATURE</a:t>
              </a:r>
              <a:endParaRPr b="1" sz="2800">
                <a:solidFill>
                  <a:srgbClr val="262626"/>
                </a:solidFill>
                <a:latin typeface="Montserrat"/>
                <a:ea typeface="Montserrat"/>
                <a:cs typeface="Montserrat"/>
                <a:sym typeface="Montserrat"/>
              </a:endParaRPr>
            </a:p>
          </p:txBody>
        </p:sp>
        <p:grpSp>
          <p:nvGrpSpPr>
            <p:cNvPr id="360" name="Google Shape;360;p21"/>
            <p:cNvGrpSpPr/>
            <p:nvPr/>
          </p:nvGrpSpPr>
          <p:grpSpPr>
            <a:xfrm>
              <a:off x="0" y="304800"/>
              <a:ext cx="723900" cy="523200"/>
              <a:chOff x="0" y="304799"/>
              <a:chExt cx="723900" cy="523200"/>
            </a:xfrm>
          </p:grpSpPr>
          <p:sp>
            <p:nvSpPr>
              <p:cNvPr id="361" name="Google Shape;361;p21"/>
              <p:cNvSpPr/>
              <p:nvPr/>
            </p:nvSpPr>
            <p:spPr>
              <a:xfrm>
                <a:off x="0" y="304799"/>
                <a:ext cx="723900" cy="523200"/>
              </a:xfrm>
              <a:prstGeom prst="homePlate">
                <a:avLst>
                  <a:gd fmla="val 50000" name="adj"/>
                </a:avLst>
              </a:prstGeom>
              <a:gradFill>
                <a:gsLst>
                  <a:gs pos="0">
                    <a:schemeClr val="accent2"/>
                  </a:gs>
                  <a:gs pos="100000">
                    <a:schemeClr val="accent1"/>
                  </a:gs>
                </a:gsLst>
                <a:lin ang="8100019"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362" name="Google Shape;362;p21"/>
              <p:cNvGrpSpPr/>
              <p:nvPr/>
            </p:nvGrpSpPr>
            <p:grpSpPr>
              <a:xfrm>
                <a:off x="124398" y="445757"/>
                <a:ext cx="348657" cy="241814"/>
                <a:chOff x="5348196" y="4846116"/>
                <a:chExt cx="1573362" cy="1091217"/>
              </a:xfrm>
            </p:grpSpPr>
            <p:sp>
              <p:nvSpPr>
                <p:cNvPr id="363" name="Google Shape;363;p21"/>
                <p:cNvSpPr/>
                <p:nvPr/>
              </p:nvSpPr>
              <p:spPr>
                <a:xfrm>
                  <a:off x="5348196" y="5300788"/>
                  <a:ext cx="449816" cy="636545"/>
                </a:xfrm>
                <a:custGeom>
                  <a:rect b="b" l="l" r="r" t="t"/>
                  <a:pathLst>
                    <a:path extrusionOk="0" h="636545" w="449816">
                      <a:moveTo>
                        <a:pt x="449816" y="636546"/>
                      </a:moveTo>
                      <a:lnTo>
                        <a:pt x="449741" y="636388"/>
                      </a:lnTo>
                      <a:lnTo>
                        <a:pt x="408586" y="565127"/>
                      </a:lnTo>
                      <a:lnTo>
                        <a:pt x="82310" y="0"/>
                      </a:lnTo>
                      <a:lnTo>
                        <a:pt x="0" y="0"/>
                      </a:lnTo>
                      <a:lnTo>
                        <a:pt x="367431" y="636416"/>
                      </a:lnTo>
                      <a:lnTo>
                        <a:pt x="367349" y="636546"/>
                      </a:lnTo>
                      <a:lnTo>
                        <a:pt x="367506" y="636546"/>
                      </a:lnTo>
                      <a:lnTo>
                        <a:pt x="44963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4" name="Google Shape;364;p21"/>
                <p:cNvSpPr/>
                <p:nvPr/>
              </p:nvSpPr>
              <p:spPr>
                <a:xfrm>
                  <a:off x="5677353" y="5300788"/>
                  <a:ext cx="449795" cy="636545"/>
                </a:xfrm>
                <a:custGeom>
                  <a:rect b="b" l="l" r="r" t="t"/>
                  <a:pathLst>
                    <a:path extrusionOk="0" h="636545" w="449795">
                      <a:moveTo>
                        <a:pt x="449796" y="636546"/>
                      </a:moveTo>
                      <a:lnTo>
                        <a:pt x="449713" y="636388"/>
                      </a:lnTo>
                      <a:lnTo>
                        <a:pt x="408565" y="565127"/>
                      </a:lnTo>
                      <a:lnTo>
                        <a:pt x="367431" y="493886"/>
                      </a:lnTo>
                      <a:lnTo>
                        <a:pt x="326276" y="422618"/>
                      </a:lnTo>
                      <a:lnTo>
                        <a:pt x="285149" y="351349"/>
                      </a:lnTo>
                      <a:lnTo>
                        <a:pt x="243994" y="280081"/>
                      </a:lnTo>
                      <a:lnTo>
                        <a:pt x="82282" y="0"/>
                      </a:lnTo>
                      <a:lnTo>
                        <a:pt x="0" y="0"/>
                      </a:lnTo>
                      <a:lnTo>
                        <a:pt x="202839" y="351349"/>
                      </a:lnTo>
                      <a:lnTo>
                        <a:pt x="243994" y="422618"/>
                      </a:lnTo>
                      <a:lnTo>
                        <a:pt x="285149" y="493886"/>
                      </a:lnTo>
                      <a:lnTo>
                        <a:pt x="326276" y="565127"/>
                      </a:lnTo>
                      <a:lnTo>
                        <a:pt x="367431" y="636388"/>
                      </a:lnTo>
                      <a:lnTo>
                        <a:pt x="367328" y="636546"/>
                      </a:lnTo>
                      <a:lnTo>
                        <a:pt x="367514" y="636546"/>
                      </a:lnTo>
                      <a:lnTo>
                        <a:pt x="449611"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5" name="Google Shape;365;p21"/>
                <p:cNvSpPr/>
                <p:nvPr/>
              </p:nvSpPr>
              <p:spPr>
                <a:xfrm>
                  <a:off x="5841924" y="5300788"/>
                  <a:ext cx="449788" cy="636545"/>
                </a:xfrm>
                <a:custGeom>
                  <a:rect b="b" l="l" r="r" t="t"/>
                  <a:pathLst>
                    <a:path extrusionOk="0" h="636545" w="449788">
                      <a:moveTo>
                        <a:pt x="408559" y="565127"/>
                      </a:moveTo>
                      <a:lnTo>
                        <a:pt x="367431" y="493886"/>
                      </a:lnTo>
                      <a:lnTo>
                        <a:pt x="326269" y="422618"/>
                      </a:lnTo>
                      <a:lnTo>
                        <a:pt x="285142" y="351349"/>
                      </a:lnTo>
                      <a:lnTo>
                        <a:pt x="243994" y="280081"/>
                      </a:lnTo>
                      <a:lnTo>
                        <a:pt x="202860" y="208840"/>
                      </a:lnTo>
                      <a:lnTo>
                        <a:pt x="161705" y="137571"/>
                      </a:lnTo>
                      <a:lnTo>
                        <a:pt x="82282" y="0"/>
                      </a:lnTo>
                      <a:lnTo>
                        <a:pt x="0" y="0"/>
                      </a:lnTo>
                      <a:lnTo>
                        <a:pt x="120550" y="208812"/>
                      </a:lnTo>
                      <a:lnTo>
                        <a:pt x="202860" y="351349"/>
                      </a:lnTo>
                      <a:lnTo>
                        <a:pt x="243994" y="422618"/>
                      </a:lnTo>
                      <a:lnTo>
                        <a:pt x="285142" y="493886"/>
                      </a:lnTo>
                      <a:lnTo>
                        <a:pt x="326269" y="565127"/>
                      </a:lnTo>
                      <a:lnTo>
                        <a:pt x="367431" y="636388"/>
                      </a:lnTo>
                      <a:lnTo>
                        <a:pt x="367321" y="636546"/>
                      </a:lnTo>
                      <a:lnTo>
                        <a:pt x="367506" y="636546"/>
                      </a:lnTo>
                      <a:lnTo>
                        <a:pt x="449631" y="636546"/>
                      </a:lnTo>
                      <a:lnTo>
                        <a:pt x="449789" y="636546"/>
                      </a:lnTo>
                      <a:lnTo>
                        <a:pt x="449713" y="63641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6" name="Google Shape;366;p21"/>
                <p:cNvSpPr/>
                <p:nvPr/>
              </p:nvSpPr>
              <p:spPr>
                <a:xfrm>
                  <a:off x="6045202" y="4846116"/>
                  <a:ext cx="382656" cy="591515"/>
                </a:xfrm>
                <a:custGeom>
                  <a:rect b="b" l="l" r="r" t="t"/>
                  <a:pathLst>
                    <a:path extrusionOk="0" h="591515" w="382656">
                      <a:moveTo>
                        <a:pt x="382656" y="0"/>
                      </a:moveTo>
                      <a:lnTo>
                        <a:pt x="300346" y="0"/>
                      </a:lnTo>
                      <a:lnTo>
                        <a:pt x="0" y="520248"/>
                      </a:lnTo>
                      <a:lnTo>
                        <a:pt x="41155" y="591516"/>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7" name="Google Shape;367;p21"/>
                <p:cNvSpPr/>
                <p:nvPr/>
              </p:nvSpPr>
              <p:spPr>
                <a:xfrm>
                  <a:off x="5512788" y="5300788"/>
                  <a:ext cx="449795" cy="636545"/>
                </a:xfrm>
                <a:custGeom>
                  <a:rect b="b" l="l" r="r" t="t"/>
                  <a:pathLst>
                    <a:path extrusionOk="0" h="636545" w="449795">
                      <a:moveTo>
                        <a:pt x="367506" y="636546"/>
                      </a:moveTo>
                      <a:lnTo>
                        <a:pt x="449610" y="636546"/>
                      </a:lnTo>
                      <a:lnTo>
                        <a:pt x="449795" y="636546"/>
                      </a:lnTo>
                      <a:lnTo>
                        <a:pt x="449713" y="636388"/>
                      </a:lnTo>
                      <a:lnTo>
                        <a:pt x="408558" y="565127"/>
                      </a:lnTo>
                      <a:lnTo>
                        <a:pt x="367431" y="493886"/>
                      </a:lnTo>
                      <a:lnTo>
                        <a:pt x="326276" y="422618"/>
                      </a:lnTo>
                      <a:lnTo>
                        <a:pt x="82282" y="0"/>
                      </a:lnTo>
                      <a:lnTo>
                        <a:pt x="0" y="0"/>
                      </a:lnTo>
                      <a:lnTo>
                        <a:pt x="285121" y="493858"/>
                      </a:lnTo>
                      <a:lnTo>
                        <a:pt x="326276" y="565127"/>
                      </a:lnTo>
                      <a:lnTo>
                        <a:pt x="367431" y="636388"/>
                      </a:lnTo>
                      <a:lnTo>
                        <a:pt x="367328" y="636546"/>
                      </a:lnTo>
                      <a:close/>
                    </a:path>
                  </a:pathLst>
                </a:custGeom>
                <a:solidFill>
                  <a:srgbClr val="262E3A"/>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8" name="Google Shape;368;p21"/>
                <p:cNvSpPr/>
                <p:nvPr/>
              </p:nvSpPr>
              <p:spPr>
                <a:xfrm>
                  <a:off x="6127485" y="4846116"/>
                  <a:ext cx="464937" cy="734025"/>
                </a:xfrm>
                <a:custGeom>
                  <a:rect b="b" l="l" r="r" t="t"/>
                  <a:pathLst>
                    <a:path extrusionOk="0" h="734025" w="464937">
                      <a:moveTo>
                        <a:pt x="41155" y="734025"/>
                      </a:moveTo>
                      <a:lnTo>
                        <a:pt x="464938" y="0"/>
                      </a:lnTo>
                      <a:lnTo>
                        <a:pt x="382656" y="0"/>
                      </a:lnTo>
                      <a:lnTo>
                        <a:pt x="0" y="662757"/>
                      </a:lnTo>
                      <a:lnTo>
                        <a:pt x="439" y="66351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69" name="Google Shape;369;p21"/>
                <p:cNvSpPr/>
                <p:nvPr/>
              </p:nvSpPr>
              <p:spPr>
                <a:xfrm>
                  <a:off x="6209767" y="4846116"/>
                  <a:ext cx="547227" cy="876561"/>
                </a:xfrm>
                <a:custGeom>
                  <a:rect b="b" l="l" r="r" t="t"/>
                  <a:pathLst>
                    <a:path extrusionOk="0" h="876561" w="547227">
                      <a:moveTo>
                        <a:pt x="41155" y="876562"/>
                      </a:moveTo>
                      <a:lnTo>
                        <a:pt x="547227" y="0"/>
                      </a:lnTo>
                      <a:lnTo>
                        <a:pt x="464945" y="0"/>
                      </a:lnTo>
                      <a:lnTo>
                        <a:pt x="0" y="805266"/>
                      </a:lnTo>
                      <a:lnTo>
                        <a:pt x="446" y="80602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70" name="Google Shape;370;p21"/>
                <p:cNvSpPr/>
                <p:nvPr/>
              </p:nvSpPr>
              <p:spPr>
                <a:xfrm>
                  <a:off x="6292056" y="4846116"/>
                  <a:ext cx="629502" cy="1019071"/>
                </a:xfrm>
                <a:custGeom>
                  <a:rect b="b" l="l" r="r" t="t"/>
                  <a:pathLst>
                    <a:path extrusionOk="0" h="1019071" w="629502">
                      <a:moveTo>
                        <a:pt x="629503" y="0"/>
                      </a:moveTo>
                      <a:lnTo>
                        <a:pt x="547220" y="0"/>
                      </a:lnTo>
                      <a:lnTo>
                        <a:pt x="0" y="947803"/>
                      </a:lnTo>
                      <a:lnTo>
                        <a:pt x="439" y="948557"/>
                      </a:lnTo>
                      <a:lnTo>
                        <a:pt x="41155" y="1019071"/>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grpSp>
      </p:grpSp>
      <p:sp>
        <p:nvSpPr>
          <p:cNvPr id="371" name="Google Shape;371;p21"/>
          <p:cNvSpPr/>
          <p:nvPr/>
        </p:nvSpPr>
        <p:spPr>
          <a:xfrm flipH="1">
            <a:off x="1106400" y="1384200"/>
            <a:ext cx="9494400" cy="751200"/>
          </a:xfrm>
          <a:prstGeom prst="roundRect">
            <a:avLst>
              <a:gd fmla="val 2751" name="adj"/>
            </a:avLst>
          </a:prstGeom>
          <a:solidFill>
            <a:srgbClr val="FFFFFF"/>
          </a:solidFill>
          <a:ln>
            <a:noFill/>
          </a:ln>
          <a:effectLst>
            <a:outerShdw blurRad="635000" sx="85000" rotWithShape="0" algn="tl" dir="2700000" dist="469900" sy="85000">
              <a:srgbClr val="000000">
                <a:alpha val="1294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Arial"/>
              <a:buNone/>
            </a:pPr>
            <a:r>
              <a:t/>
            </a:r>
            <a:endParaRPr b="1" i="0" sz="1400" u="none" cap="none" strike="noStrike">
              <a:solidFill>
                <a:srgbClr val="FFFFFF"/>
              </a:solidFill>
              <a:latin typeface="Montserrat"/>
              <a:ea typeface="Montserrat"/>
              <a:cs typeface="Montserrat"/>
              <a:sym typeface="Montserrat"/>
            </a:endParaRPr>
          </a:p>
        </p:txBody>
      </p:sp>
      <p:sp>
        <p:nvSpPr>
          <p:cNvPr id="372" name="Google Shape;372;p21"/>
          <p:cNvSpPr/>
          <p:nvPr/>
        </p:nvSpPr>
        <p:spPr>
          <a:xfrm flipH="1">
            <a:off x="1352287" y="1487764"/>
            <a:ext cx="570300" cy="5622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Montserrat"/>
              <a:buNone/>
            </a:pPr>
            <a:r>
              <a:rPr b="1" i="0" lang="en-US" sz="1400" u="none" cap="none" strike="noStrike">
                <a:solidFill>
                  <a:srgbClr val="FFFFFF"/>
                </a:solidFill>
                <a:highlight>
                  <a:schemeClr val="accent2"/>
                </a:highlight>
                <a:latin typeface="Montserrat"/>
                <a:ea typeface="Montserrat"/>
                <a:cs typeface="Montserrat"/>
                <a:sym typeface="Montserrat"/>
              </a:rPr>
              <a:t>01</a:t>
            </a:r>
            <a:endParaRPr>
              <a:highlight>
                <a:schemeClr val="accent2"/>
              </a:highlight>
            </a:endParaRPr>
          </a:p>
        </p:txBody>
      </p:sp>
      <p:sp>
        <p:nvSpPr>
          <p:cNvPr id="373" name="Google Shape;373;p21"/>
          <p:cNvSpPr txBox="1"/>
          <p:nvPr/>
        </p:nvSpPr>
        <p:spPr>
          <a:xfrm>
            <a:off x="2260525" y="1548600"/>
            <a:ext cx="8394300" cy="5079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0"/>
              </a:spcAft>
              <a:buClr>
                <a:srgbClr val="3F3F3F"/>
              </a:buClr>
              <a:buSzPts val="1200"/>
              <a:buFont typeface="Montserrat"/>
              <a:buNone/>
            </a:pPr>
            <a:r>
              <a:rPr lang="en-US" sz="1500">
                <a:solidFill>
                  <a:srgbClr val="3F3F3F"/>
                </a:solidFill>
                <a:latin typeface="Montserrat SemiBold"/>
                <a:ea typeface="Montserrat SemiBold"/>
                <a:cs typeface="Montserrat SemiBold"/>
                <a:sym typeface="Montserrat SemiBold"/>
              </a:rPr>
              <a:t>Auto-Validation of Check Details</a:t>
            </a:r>
            <a:br>
              <a:rPr lang="en-US" sz="1500">
                <a:solidFill>
                  <a:srgbClr val="3F3F3F"/>
                </a:solidFill>
                <a:latin typeface="Montserrat"/>
                <a:ea typeface="Montserrat"/>
                <a:cs typeface="Montserrat"/>
                <a:sym typeface="Montserrat"/>
              </a:rPr>
            </a:br>
            <a:r>
              <a:rPr lang="en-US" sz="1200">
                <a:solidFill>
                  <a:srgbClr val="3F3F3F"/>
                </a:solidFill>
                <a:latin typeface="Montserrat"/>
                <a:ea typeface="Montserrat"/>
                <a:cs typeface="Montserrat"/>
                <a:sym typeface="Montserrat"/>
              </a:rPr>
              <a:t>Automatically scans and validates check amount, date, and signature before submission.</a:t>
            </a:r>
            <a:endParaRPr sz="900">
              <a:solidFill>
                <a:srgbClr val="3F3F3F"/>
              </a:solidFill>
              <a:latin typeface="Montserrat"/>
              <a:ea typeface="Montserrat"/>
              <a:cs typeface="Montserrat"/>
              <a:sym typeface="Montserrat"/>
            </a:endParaRPr>
          </a:p>
        </p:txBody>
      </p:sp>
      <p:grpSp>
        <p:nvGrpSpPr>
          <p:cNvPr id="374" name="Google Shape;374;p21"/>
          <p:cNvGrpSpPr/>
          <p:nvPr/>
        </p:nvGrpSpPr>
        <p:grpSpPr>
          <a:xfrm>
            <a:off x="1105899" y="2292675"/>
            <a:ext cx="9494475" cy="672372"/>
            <a:chOff x="682294" y="2291068"/>
            <a:chExt cx="9942900" cy="836700"/>
          </a:xfrm>
        </p:grpSpPr>
        <p:sp>
          <p:nvSpPr>
            <p:cNvPr id="375" name="Google Shape;375;p21"/>
            <p:cNvSpPr/>
            <p:nvPr/>
          </p:nvSpPr>
          <p:spPr>
            <a:xfrm flipH="1">
              <a:off x="682294" y="2291068"/>
              <a:ext cx="9942900" cy="836700"/>
            </a:xfrm>
            <a:prstGeom prst="roundRect">
              <a:avLst>
                <a:gd fmla="val 2751" name="adj"/>
              </a:avLst>
            </a:prstGeom>
            <a:solidFill>
              <a:srgbClr val="FFFFFF"/>
            </a:solidFill>
            <a:ln>
              <a:noFill/>
            </a:ln>
            <a:effectLst>
              <a:outerShdw blurRad="635000" sx="85000" rotWithShape="0" algn="tl" dir="2700000" dist="469900" sy="85000">
                <a:srgbClr val="000000">
                  <a:alpha val="1294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Arial"/>
                <a:buNone/>
              </a:pPr>
              <a:r>
                <a:t/>
              </a:r>
              <a:endParaRPr b="1" i="0" sz="1400" u="none" cap="none" strike="noStrike">
                <a:solidFill>
                  <a:srgbClr val="FFFFFF"/>
                </a:solidFill>
                <a:latin typeface="Montserrat"/>
                <a:ea typeface="Montserrat"/>
                <a:cs typeface="Montserrat"/>
                <a:sym typeface="Montserrat"/>
              </a:endParaRPr>
            </a:p>
          </p:txBody>
        </p:sp>
        <p:sp>
          <p:nvSpPr>
            <p:cNvPr id="376" name="Google Shape;376;p21"/>
            <p:cNvSpPr txBox="1"/>
            <p:nvPr/>
          </p:nvSpPr>
          <p:spPr>
            <a:xfrm>
              <a:off x="1854826" y="2487933"/>
              <a:ext cx="8525100" cy="507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1000"/>
                </a:spcAft>
                <a:buClr>
                  <a:srgbClr val="3F3F3F"/>
                </a:buClr>
                <a:buSzPts val="1200"/>
                <a:buFont typeface="Montserrat"/>
                <a:buNone/>
              </a:pPr>
              <a:r>
                <a:rPr lang="en-US" sz="1500">
                  <a:solidFill>
                    <a:srgbClr val="3F3F3F"/>
                  </a:solidFill>
                  <a:latin typeface="Montserrat SemiBold"/>
                  <a:ea typeface="Montserrat SemiBold"/>
                  <a:cs typeface="Montserrat SemiBold"/>
                  <a:sym typeface="Montserrat SemiBold"/>
                </a:rPr>
                <a:t>Smart Deposit Limits</a:t>
              </a:r>
              <a:br>
                <a:rPr lang="en-US" sz="1500">
                  <a:solidFill>
                    <a:srgbClr val="3F3F3F"/>
                  </a:solidFill>
                  <a:latin typeface="Montserrat"/>
                  <a:ea typeface="Montserrat"/>
                  <a:cs typeface="Montserrat"/>
                  <a:sym typeface="Montserrat"/>
                </a:rPr>
              </a:br>
              <a:r>
                <a:rPr lang="en-US" sz="1200">
                  <a:solidFill>
                    <a:srgbClr val="3F3F3F"/>
                  </a:solidFill>
                  <a:latin typeface="Montserrat"/>
                  <a:ea typeface="Montserrat"/>
                  <a:cs typeface="Montserrat"/>
                  <a:sym typeface="Montserrat"/>
                </a:rPr>
                <a:t>Dynamically adjusts daily/monthly limits based on customer profile and transaction history.</a:t>
              </a:r>
              <a:endParaRPr sz="900">
                <a:solidFill>
                  <a:srgbClr val="3F3F3F"/>
                </a:solidFill>
                <a:latin typeface="Montserrat"/>
                <a:ea typeface="Montserrat"/>
                <a:cs typeface="Montserrat"/>
                <a:sym typeface="Montserrat"/>
              </a:endParaRPr>
            </a:p>
          </p:txBody>
        </p:sp>
        <p:sp>
          <p:nvSpPr>
            <p:cNvPr id="377" name="Google Shape;377;p21"/>
            <p:cNvSpPr/>
            <p:nvPr/>
          </p:nvSpPr>
          <p:spPr>
            <a:xfrm flipH="1">
              <a:off x="940252" y="2358998"/>
              <a:ext cx="597300" cy="6369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Montserrat"/>
                <a:buNone/>
              </a:pPr>
              <a:r>
                <a:rPr b="1" i="0" lang="en-US" sz="1300" u="none" cap="none" strike="noStrike">
                  <a:solidFill>
                    <a:srgbClr val="FFFFFF"/>
                  </a:solidFill>
                  <a:highlight>
                    <a:schemeClr val="accent2"/>
                  </a:highlight>
                  <a:latin typeface="Montserrat"/>
                  <a:ea typeface="Montserrat"/>
                  <a:cs typeface="Montserrat"/>
                  <a:sym typeface="Montserrat"/>
                </a:rPr>
                <a:t>0</a:t>
              </a:r>
              <a:r>
                <a:rPr b="1" lang="en-US" sz="1300">
                  <a:solidFill>
                    <a:srgbClr val="FFFFFF"/>
                  </a:solidFill>
                  <a:highlight>
                    <a:schemeClr val="accent2"/>
                  </a:highlight>
                  <a:latin typeface="Montserrat"/>
                  <a:ea typeface="Montserrat"/>
                  <a:cs typeface="Montserrat"/>
                  <a:sym typeface="Montserrat"/>
                </a:rPr>
                <a:t>2</a:t>
              </a:r>
              <a:endParaRPr sz="1300">
                <a:highlight>
                  <a:schemeClr val="accent2"/>
                </a:highlight>
              </a:endParaRPr>
            </a:p>
          </p:txBody>
        </p:sp>
      </p:grpSp>
      <p:grpSp>
        <p:nvGrpSpPr>
          <p:cNvPr id="378" name="Google Shape;378;p21"/>
          <p:cNvGrpSpPr/>
          <p:nvPr/>
        </p:nvGrpSpPr>
        <p:grpSpPr>
          <a:xfrm>
            <a:off x="1105974" y="3124075"/>
            <a:ext cx="9494475" cy="751189"/>
            <a:chOff x="682372" y="2372636"/>
            <a:chExt cx="9942900" cy="836700"/>
          </a:xfrm>
        </p:grpSpPr>
        <p:sp>
          <p:nvSpPr>
            <p:cNvPr id="379" name="Google Shape;379;p21"/>
            <p:cNvSpPr/>
            <p:nvPr/>
          </p:nvSpPr>
          <p:spPr>
            <a:xfrm flipH="1">
              <a:off x="682372" y="2372636"/>
              <a:ext cx="9942900" cy="836700"/>
            </a:xfrm>
            <a:prstGeom prst="roundRect">
              <a:avLst>
                <a:gd fmla="val 2751" name="adj"/>
              </a:avLst>
            </a:prstGeom>
            <a:solidFill>
              <a:srgbClr val="FFFFFF"/>
            </a:solidFill>
            <a:ln>
              <a:noFill/>
            </a:ln>
            <a:effectLst>
              <a:outerShdw blurRad="635000" sx="85000" rotWithShape="0" algn="tl" dir="2700000" dist="469900" sy="85000">
                <a:srgbClr val="000000">
                  <a:alpha val="1294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Arial"/>
                <a:buNone/>
              </a:pPr>
              <a:r>
                <a:t/>
              </a:r>
              <a:endParaRPr b="1" i="0" sz="1400" u="none" cap="none" strike="noStrike">
                <a:solidFill>
                  <a:srgbClr val="FFFFFF"/>
                </a:solidFill>
                <a:latin typeface="Montserrat"/>
                <a:ea typeface="Montserrat"/>
                <a:cs typeface="Montserrat"/>
                <a:sym typeface="Montserrat"/>
              </a:endParaRPr>
            </a:p>
          </p:txBody>
        </p:sp>
        <p:sp>
          <p:nvSpPr>
            <p:cNvPr id="380" name="Google Shape;380;p21"/>
            <p:cNvSpPr txBox="1"/>
            <p:nvPr/>
          </p:nvSpPr>
          <p:spPr>
            <a:xfrm>
              <a:off x="1891450" y="2537025"/>
              <a:ext cx="7179600" cy="5079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1000"/>
                </a:spcAft>
                <a:buClr>
                  <a:srgbClr val="3F3F3F"/>
                </a:buClr>
                <a:buSzPts val="1200"/>
                <a:buFont typeface="Montserrat"/>
                <a:buNone/>
              </a:pPr>
              <a:r>
                <a:rPr lang="en-US" sz="1500">
                  <a:solidFill>
                    <a:srgbClr val="3F3F3F"/>
                  </a:solidFill>
                  <a:latin typeface="Montserrat SemiBold"/>
                  <a:ea typeface="Montserrat SemiBold"/>
                  <a:cs typeface="Montserrat SemiBold"/>
                  <a:sym typeface="Montserrat SemiBold"/>
                </a:rPr>
                <a:t>Deposit History &amp; Tracking</a:t>
              </a:r>
              <a:br>
                <a:rPr lang="en-US" sz="1500">
                  <a:solidFill>
                    <a:srgbClr val="3F3F3F"/>
                  </a:solidFill>
                  <a:latin typeface="Montserrat"/>
                  <a:ea typeface="Montserrat"/>
                  <a:cs typeface="Montserrat"/>
                  <a:sym typeface="Montserrat"/>
                </a:rPr>
              </a:br>
              <a:r>
                <a:rPr lang="en-US" sz="1200">
                  <a:solidFill>
                    <a:srgbClr val="3F3F3F"/>
                  </a:solidFill>
                  <a:latin typeface="Montserrat"/>
                  <a:ea typeface="Montserrat"/>
                  <a:cs typeface="Montserrat"/>
                  <a:sym typeface="Montserrat"/>
                </a:rPr>
                <a:t>Allows users to view check images and real-time status updates within the app.</a:t>
              </a:r>
              <a:endParaRPr sz="900">
                <a:solidFill>
                  <a:srgbClr val="3F3F3F"/>
                </a:solidFill>
                <a:latin typeface="Montserrat"/>
                <a:ea typeface="Montserrat"/>
                <a:cs typeface="Montserrat"/>
                <a:sym typeface="Montserrat"/>
              </a:endParaRPr>
            </a:p>
          </p:txBody>
        </p:sp>
        <p:sp>
          <p:nvSpPr>
            <p:cNvPr id="381" name="Google Shape;381;p21"/>
            <p:cNvSpPr/>
            <p:nvPr/>
          </p:nvSpPr>
          <p:spPr>
            <a:xfrm flipH="1">
              <a:off x="940252" y="2454024"/>
              <a:ext cx="597300" cy="6180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Montserrat"/>
                <a:buNone/>
              </a:pPr>
              <a:r>
                <a:rPr b="1" i="0" lang="en-US" sz="1300" u="none" cap="none" strike="noStrike">
                  <a:solidFill>
                    <a:srgbClr val="FFFFFF"/>
                  </a:solidFill>
                  <a:highlight>
                    <a:schemeClr val="accent2"/>
                  </a:highlight>
                  <a:latin typeface="Montserrat"/>
                  <a:ea typeface="Montserrat"/>
                  <a:cs typeface="Montserrat"/>
                  <a:sym typeface="Montserrat"/>
                </a:rPr>
                <a:t>0</a:t>
              </a:r>
              <a:r>
                <a:rPr b="1" lang="en-US" sz="1300">
                  <a:solidFill>
                    <a:srgbClr val="FFFFFF"/>
                  </a:solidFill>
                  <a:highlight>
                    <a:schemeClr val="accent2"/>
                  </a:highlight>
                  <a:latin typeface="Montserrat"/>
                  <a:ea typeface="Montserrat"/>
                  <a:cs typeface="Montserrat"/>
                  <a:sym typeface="Montserrat"/>
                </a:rPr>
                <a:t>3</a:t>
              </a:r>
              <a:endParaRPr sz="1300">
                <a:highlight>
                  <a:schemeClr val="accent2"/>
                </a:highlight>
              </a:endParaRPr>
            </a:p>
          </p:txBody>
        </p:sp>
      </p:grpSp>
      <p:grpSp>
        <p:nvGrpSpPr>
          <p:cNvPr id="382" name="Google Shape;382;p21"/>
          <p:cNvGrpSpPr/>
          <p:nvPr/>
        </p:nvGrpSpPr>
        <p:grpSpPr>
          <a:xfrm>
            <a:off x="1106050" y="3985550"/>
            <a:ext cx="9494475" cy="672372"/>
            <a:chOff x="682376" y="2372612"/>
            <a:chExt cx="9942900" cy="836700"/>
          </a:xfrm>
        </p:grpSpPr>
        <p:sp>
          <p:nvSpPr>
            <p:cNvPr id="383" name="Google Shape;383;p21"/>
            <p:cNvSpPr/>
            <p:nvPr/>
          </p:nvSpPr>
          <p:spPr>
            <a:xfrm flipH="1">
              <a:off x="682376" y="2372612"/>
              <a:ext cx="9942900" cy="836700"/>
            </a:xfrm>
            <a:prstGeom prst="roundRect">
              <a:avLst>
                <a:gd fmla="val 2751" name="adj"/>
              </a:avLst>
            </a:prstGeom>
            <a:solidFill>
              <a:srgbClr val="FFFFFF"/>
            </a:solidFill>
            <a:ln>
              <a:noFill/>
            </a:ln>
            <a:effectLst>
              <a:outerShdw blurRad="635000" sx="85000" rotWithShape="0" algn="tl" dir="2700000" dist="469900" sy="85000">
                <a:srgbClr val="000000">
                  <a:alpha val="1294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Arial"/>
                <a:buNone/>
              </a:pPr>
              <a:r>
                <a:t/>
              </a:r>
              <a:endParaRPr b="1" i="0" sz="1400" u="none" cap="none" strike="noStrike">
                <a:solidFill>
                  <a:srgbClr val="FFFFFF"/>
                </a:solidFill>
                <a:latin typeface="Montserrat"/>
                <a:ea typeface="Montserrat"/>
                <a:cs typeface="Montserrat"/>
                <a:sym typeface="Montserrat"/>
              </a:endParaRPr>
            </a:p>
          </p:txBody>
        </p:sp>
        <p:sp>
          <p:nvSpPr>
            <p:cNvPr id="384" name="Google Shape;384;p21"/>
            <p:cNvSpPr txBox="1"/>
            <p:nvPr/>
          </p:nvSpPr>
          <p:spPr>
            <a:xfrm>
              <a:off x="1891450" y="2537025"/>
              <a:ext cx="7179600" cy="5079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1000"/>
                </a:spcAft>
                <a:buClr>
                  <a:srgbClr val="3F3F3F"/>
                </a:buClr>
                <a:buSzPts val="1200"/>
                <a:buFont typeface="Montserrat"/>
                <a:buNone/>
              </a:pPr>
              <a:r>
                <a:rPr lang="en-US" sz="1500">
                  <a:solidFill>
                    <a:srgbClr val="3F3F3F"/>
                  </a:solidFill>
                  <a:latin typeface="Montserrat SemiBold"/>
                  <a:ea typeface="Montserrat SemiBold"/>
                  <a:cs typeface="Montserrat SemiBold"/>
                  <a:sym typeface="Montserrat SemiBold"/>
                </a:rPr>
                <a:t>Multi-Language Support</a:t>
              </a:r>
              <a:br>
                <a:rPr lang="en-US" sz="1500">
                  <a:solidFill>
                    <a:srgbClr val="3F3F3F"/>
                  </a:solidFill>
                  <a:latin typeface="Montserrat"/>
                  <a:ea typeface="Montserrat"/>
                  <a:cs typeface="Montserrat"/>
                  <a:sym typeface="Montserrat"/>
                </a:rPr>
              </a:br>
              <a:r>
                <a:rPr lang="en-US" sz="1200">
                  <a:solidFill>
                    <a:srgbClr val="3F3F3F"/>
                  </a:solidFill>
                  <a:latin typeface="Montserrat"/>
                  <a:ea typeface="Montserrat"/>
                  <a:cs typeface="Montserrat"/>
                  <a:sym typeface="Montserrat"/>
                </a:rPr>
                <a:t>Supports multiple languages to cater to a diverse customer base.</a:t>
              </a:r>
              <a:endParaRPr sz="900">
                <a:solidFill>
                  <a:srgbClr val="3F3F3F"/>
                </a:solidFill>
                <a:latin typeface="Montserrat"/>
                <a:ea typeface="Montserrat"/>
                <a:cs typeface="Montserrat"/>
                <a:sym typeface="Montserrat"/>
              </a:endParaRPr>
            </a:p>
          </p:txBody>
        </p:sp>
        <p:sp>
          <p:nvSpPr>
            <p:cNvPr id="385" name="Google Shape;385;p21"/>
            <p:cNvSpPr/>
            <p:nvPr/>
          </p:nvSpPr>
          <p:spPr>
            <a:xfrm flipH="1">
              <a:off x="939902" y="2454840"/>
              <a:ext cx="609600" cy="6723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Montserrat"/>
                <a:buNone/>
              </a:pPr>
              <a:r>
                <a:rPr b="1" i="0" lang="en-US" sz="1300" u="none" cap="none" strike="noStrike">
                  <a:solidFill>
                    <a:srgbClr val="FFFFFF"/>
                  </a:solidFill>
                  <a:highlight>
                    <a:schemeClr val="accent2"/>
                  </a:highlight>
                  <a:latin typeface="Montserrat"/>
                  <a:ea typeface="Montserrat"/>
                  <a:cs typeface="Montserrat"/>
                  <a:sym typeface="Montserrat"/>
                </a:rPr>
                <a:t>0</a:t>
              </a:r>
              <a:r>
                <a:rPr b="1" lang="en-US" sz="1300">
                  <a:solidFill>
                    <a:srgbClr val="FFFFFF"/>
                  </a:solidFill>
                  <a:highlight>
                    <a:schemeClr val="accent2"/>
                  </a:highlight>
                  <a:latin typeface="Montserrat"/>
                  <a:ea typeface="Montserrat"/>
                  <a:cs typeface="Montserrat"/>
                  <a:sym typeface="Montserrat"/>
                </a:rPr>
                <a:t>4</a:t>
              </a:r>
              <a:endParaRPr sz="1300">
                <a:highlight>
                  <a:schemeClr val="accent2"/>
                </a:highlight>
              </a:endParaRPr>
            </a:p>
          </p:txBody>
        </p:sp>
      </p:grpSp>
      <p:grpSp>
        <p:nvGrpSpPr>
          <p:cNvPr id="386" name="Google Shape;386;p21"/>
          <p:cNvGrpSpPr/>
          <p:nvPr/>
        </p:nvGrpSpPr>
        <p:grpSpPr>
          <a:xfrm>
            <a:off x="1106125" y="4768275"/>
            <a:ext cx="9494475" cy="672300"/>
            <a:chOff x="755742" y="4768266"/>
            <a:chExt cx="9942900" cy="672300"/>
          </a:xfrm>
        </p:grpSpPr>
        <p:sp>
          <p:nvSpPr>
            <p:cNvPr id="387" name="Google Shape;387;p21"/>
            <p:cNvSpPr/>
            <p:nvPr/>
          </p:nvSpPr>
          <p:spPr>
            <a:xfrm flipH="1">
              <a:off x="755742" y="4768266"/>
              <a:ext cx="9942900" cy="672300"/>
            </a:xfrm>
            <a:prstGeom prst="roundRect">
              <a:avLst>
                <a:gd fmla="val 2751" name="adj"/>
              </a:avLst>
            </a:prstGeom>
            <a:solidFill>
              <a:srgbClr val="FFFFFF"/>
            </a:solidFill>
            <a:ln>
              <a:noFill/>
            </a:ln>
            <a:effectLst>
              <a:outerShdw blurRad="635000" sx="85000" rotWithShape="0" algn="tl" dir="2700000" dist="469900" sy="85000">
                <a:srgbClr val="000000">
                  <a:alpha val="1294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Arial"/>
                <a:buNone/>
              </a:pPr>
              <a:r>
                <a:t/>
              </a:r>
              <a:endParaRPr b="1" i="0" sz="1400" u="none" cap="none" strike="noStrike">
                <a:solidFill>
                  <a:srgbClr val="FFFFFF"/>
                </a:solidFill>
                <a:latin typeface="Montserrat"/>
                <a:ea typeface="Montserrat"/>
                <a:cs typeface="Montserrat"/>
                <a:sym typeface="Montserrat"/>
              </a:endParaRPr>
            </a:p>
          </p:txBody>
        </p:sp>
        <p:sp>
          <p:nvSpPr>
            <p:cNvPr id="388" name="Google Shape;388;p21"/>
            <p:cNvSpPr txBox="1"/>
            <p:nvPr/>
          </p:nvSpPr>
          <p:spPr>
            <a:xfrm>
              <a:off x="1891523" y="4912728"/>
              <a:ext cx="7179600" cy="4080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1000"/>
                </a:spcAft>
                <a:buClr>
                  <a:srgbClr val="3F3F3F"/>
                </a:buClr>
                <a:buSzPts val="1200"/>
                <a:buFont typeface="Montserrat"/>
                <a:buNone/>
              </a:pPr>
              <a:r>
                <a:rPr lang="en-US" sz="1500">
                  <a:solidFill>
                    <a:srgbClr val="3F3F3F"/>
                  </a:solidFill>
                  <a:latin typeface="Montserrat SemiBold"/>
                  <a:ea typeface="Montserrat SemiBold"/>
                  <a:cs typeface="Montserrat SemiBold"/>
                  <a:sym typeface="Montserrat SemiBold"/>
                </a:rPr>
                <a:t>AI-Powered Error Detection</a:t>
              </a:r>
              <a:br>
                <a:rPr lang="en-US" sz="1500">
                  <a:solidFill>
                    <a:srgbClr val="3F3F3F"/>
                  </a:solidFill>
                  <a:latin typeface="Montserrat"/>
                  <a:ea typeface="Montserrat"/>
                  <a:cs typeface="Montserrat"/>
                  <a:sym typeface="Montserrat"/>
                </a:rPr>
              </a:br>
              <a:r>
                <a:rPr lang="en-US" sz="1200">
                  <a:solidFill>
                    <a:srgbClr val="3F3F3F"/>
                  </a:solidFill>
                  <a:latin typeface="Montserrat"/>
                  <a:ea typeface="Montserrat"/>
                  <a:cs typeface="Montserrat"/>
                  <a:sym typeface="Montserrat"/>
                </a:rPr>
                <a:t>Detects blurry images or incomplete submissions before processing</a:t>
              </a:r>
              <a:endParaRPr sz="900">
                <a:solidFill>
                  <a:srgbClr val="3F3F3F"/>
                </a:solidFill>
                <a:latin typeface="Montserrat"/>
                <a:ea typeface="Montserrat"/>
                <a:cs typeface="Montserrat"/>
                <a:sym typeface="Montserrat"/>
              </a:endParaRPr>
            </a:p>
          </p:txBody>
        </p:sp>
        <p:sp>
          <p:nvSpPr>
            <p:cNvPr id="389" name="Google Shape;389;p21"/>
            <p:cNvSpPr/>
            <p:nvPr/>
          </p:nvSpPr>
          <p:spPr>
            <a:xfrm flipH="1">
              <a:off x="1013200" y="4834246"/>
              <a:ext cx="609600" cy="5403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Montserrat"/>
                <a:buNone/>
              </a:pPr>
              <a:r>
                <a:rPr b="1" i="0" lang="en-US" sz="1400" u="none" cap="none" strike="noStrike">
                  <a:solidFill>
                    <a:srgbClr val="FFFFFF"/>
                  </a:solidFill>
                  <a:highlight>
                    <a:schemeClr val="accent2"/>
                  </a:highlight>
                  <a:latin typeface="Montserrat"/>
                  <a:ea typeface="Montserrat"/>
                  <a:cs typeface="Montserrat"/>
                  <a:sym typeface="Montserrat"/>
                </a:rPr>
                <a:t>0</a:t>
              </a:r>
              <a:r>
                <a:rPr b="1" lang="en-US">
                  <a:solidFill>
                    <a:srgbClr val="FFFFFF"/>
                  </a:solidFill>
                  <a:highlight>
                    <a:schemeClr val="accent2"/>
                  </a:highlight>
                  <a:latin typeface="Montserrat"/>
                  <a:ea typeface="Montserrat"/>
                  <a:cs typeface="Montserrat"/>
                  <a:sym typeface="Montserrat"/>
                </a:rPr>
                <a:t>5</a:t>
              </a:r>
              <a:endParaRPr>
                <a:highlight>
                  <a:schemeClr val="accent2"/>
                </a:highlight>
              </a:endParaRPr>
            </a:p>
          </p:txBody>
        </p:sp>
      </p:grpSp>
      <p:grpSp>
        <p:nvGrpSpPr>
          <p:cNvPr id="390" name="Google Shape;390;p21"/>
          <p:cNvGrpSpPr/>
          <p:nvPr/>
        </p:nvGrpSpPr>
        <p:grpSpPr>
          <a:xfrm>
            <a:off x="1105899" y="5550900"/>
            <a:ext cx="9494475" cy="672300"/>
            <a:chOff x="755505" y="5550891"/>
            <a:chExt cx="9942900" cy="672300"/>
          </a:xfrm>
        </p:grpSpPr>
        <p:sp>
          <p:nvSpPr>
            <p:cNvPr id="391" name="Google Shape;391;p21"/>
            <p:cNvSpPr/>
            <p:nvPr/>
          </p:nvSpPr>
          <p:spPr>
            <a:xfrm flipH="1">
              <a:off x="755505" y="5550891"/>
              <a:ext cx="9942900" cy="672300"/>
            </a:xfrm>
            <a:prstGeom prst="roundRect">
              <a:avLst>
                <a:gd fmla="val 2751" name="adj"/>
              </a:avLst>
            </a:prstGeom>
            <a:solidFill>
              <a:srgbClr val="FFFFFF"/>
            </a:solidFill>
            <a:ln>
              <a:noFill/>
            </a:ln>
            <a:effectLst>
              <a:outerShdw blurRad="635000" sx="85000" rotWithShape="0" algn="tl" dir="2700000" dist="469900" sy="85000">
                <a:srgbClr val="000000">
                  <a:alpha val="1294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Arial"/>
                <a:buNone/>
              </a:pPr>
              <a:r>
                <a:t/>
              </a:r>
              <a:endParaRPr b="1" i="0" sz="1400" u="none" cap="none" strike="noStrike">
                <a:solidFill>
                  <a:srgbClr val="FFFFFF"/>
                </a:solidFill>
                <a:latin typeface="Montserrat"/>
                <a:ea typeface="Montserrat"/>
                <a:cs typeface="Montserrat"/>
                <a:sym typeface="Montserrat"/>
              </a:endParaRPr>
            </a:p>
          </p:txBody>
        </p:sp>
        <p:sp>
          <p:nvSpPr>
            <p:cNvPr id="392" name="Google Shape;392;p21"/>
            <p:cNvSpPr txBox="1"/>
            <p:nvPr/>
          </p:nvSpPr>
          <p:spPr>
            <a:xfrm>
              <a:off x="1891373" y="5695353"/>
              <a:ext cx="7179600" cy="408000"/>
            </a:xfrm>
            <a:prstGeom prst="rect">
              <a:avLst/>
            </a:prstGeom>
            <a:noFill/>
            <a:ln>
              <a:noFill/>
            </a:ln>
          </p:spPr>
          <p:txBody>
            <a:bodyPr anchorCtr="0" anchor="ctr" bIns="45700" lIns="91425" spcFirstLastPara="1" rIns="91425" wrap="square" tIns="45700">
              <a:noAutofit/>
            </a:bodyPr>
            <a:lstStyle/>
            <a:p>
              <a:pPr indent="0" lvl="0" marL="0" marR="0" rtl="0" algn="l">
                <a:lnSpc>
                  <a:spcPct val="115000"/>
                </a:lnSpc>
                <a:spcBef>
                  <a:spcPts val="0"/>
                </a:spcBef>
                <a:spcAft>
                  <a:spcPts val="1000"/>
                </a:spcAft>
                <a:buClr>
                  <a:srgbClr val="3F3F3F"/>
                </a:buClr>
                <a:buSzPts val="1200"/>
                <a:buFont typeface="Montserrat"/>
                <a:buNone/>
              </a:pPr>
              <a:r>
                <a:rPr lang="en-US" sz="1500">
                  <a:solidFill>
                    <a:srgbClr val="3F3F3F"/>
                  </a:solidFill>
                  <a:latin typeface="Montserrat SemiBold"/>
                  <a:ea typeface="Montserrat SemiBold"/>
                  <a:cs typeface="Montserrat SemiBold"/>
                  <a:sym typeface="Montserrat SemiBold"/>
                </a:rPr>
                <a:t>Push Notifications</a:t>
              </a:r>
              <a:br>
                <a:rPr lang="en-US" sz="1500">
                  <a:solidFill>
                    <a:srgbClr val="3F3F3F"/>
                  </a:solidFill>
                  <a:latin typeface="Montserrat"/>
                  <a:ea typeface="Montserrat"/>
                  <a:cs typeface="Montserrat"/>
                  <a:sym typeface="Montserrat"/>
                </a:rPr>
              </a:br>
              <a:r>
                <a:rPr lang="en-US" sz="1200">
                  <a:solidFill>
                    <a:srgbClr val="3F3F3F"/>
                  </a:solidFill>
                  <a:latin typeface="Montserrat"/>
                  <a:ea typeface="Montserrat"/>
                  <a:cs typeface="Montserrat"/>
                  <a:sym typeface="Montserrat"/>
                </a:rPr>
                <a:t>Instantly notifies customers of deposit status (submitted, approved, or rejected).</a:t>
              </a:r>
              <a:endParaRPr sz="900">
                <a:solidFill>
                  <a:srgbClr val="3F3F3F"/>
                </a:solidFill>
                <a:latin typeface="Montserrat"/>
                <a:ea typeface="Montserrat"/>
                <a:cs typeface="Montserrat"/>
                <a:sym typeface="Montserrat"/>
              </a:endParaRPr>
            </a:p>
          </p:txBody>
        </p:sp>
        <p:sp>
          <p:nvSpPr>
            <p:cNvPr id="393" name="Google Shape;393;p21"/>
            <p:cNvSpPr/>
            <p:nvPr/>
          </p:nvSpPr>
          <p:spPr>
            <a:xfrm flipH="1">
              <a:off x="1013200" y="5616871"/>
              <a:ext cx="609600" cy="5403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400"/>
                <a:buFont typeface="Montserrat"/>
                <a:buNone/>
              </a:pPr>
              <a:r>
                <a:rPr b="1" i="0" lang="en-US" sz="1300" u="none" cap="none" strike="noStrike">
                  <a:solidFill>
                    <a:srgbClr val="FFFFFF"/>
                  </a:solidFill>
                  <a:highlight>
                    <a:schemeClr val="accent2"/>
                  </a:highlight>
                  <a:latin typeface="Montserrat"/>
                  <a:ea typeface="Montserrat"/>
                  <a:cs typeface="Montserrat"/>
                  <a:sym typeface="Montserrat"/>
                </a:rPr>
                <a:t>0</a:t>
              </a:r>
              <a:r>
                <a:rPr b="1" lang="en-US" sz="1300">
                  <a:solidFill>
                    <a:srgbClr val="FFFFFF"/>
                  </a:solidFill>
                  <a:highlight>
                    <a:schemeClr val="accent2"/>
                  </a:highlight>
                  <a:latin typeface="Montserrat"/>
                  <a:ea typeface="Montserrat"/>
                  <a:cs typeface="Montserrat"/>
                  <a:sym typeface="Montserrat"/>
                </a:rPr>
                <a:t>6</a:t>
              </a:r>
              <a:endParaRPr sz="1300">
                <a:highlight>
                  <a:schemeClr val="accent2"/>
                </a:highlight>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burger">
      <a:dk1>
        <a:srgbClr val="000000"/>
      </a:dk1>
      <a:lt1>
        <a:srgbClr val="F8E8E8"/>
      </a:lt1>
      <a:dk2>
        <a:srgbClr val="44546A"/>
      </a:dk2>
      <a:lt2>
        <a:srgbClr val="E7E6E6"/>
      </a:lt2>
      <a:accent1>
        <a:srgbClr val="E71D36"/>
      </a:accent1>
      <a:accent2>
        <a:srgbClr val="ED7D31"/>
      </a:accent2>
      <a:accent3>
        <a:srgbClr val="FF9F1C"/>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